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7" r:id="rId2"/>
    <p:sldId id="268" r:id="rId3"/>
    <p:sldId id="2145707137" r:id="rId4"/>
    <p:sldId id="269" r:id="rId5"/>
    <p:sldId id="273" r:id="rId6"/>
    <p:sldId id="2145707139" r:id="rId7"/>
    <p:sldId id="270" r:id="rId8"/>
    <p:sldId id="2145707138" r:id="rId9"/>
    <p:sldId id="274" r:id="rId10"/>
    <p:sldId id="277" r:id="rId11"/>
    <p:sldId id="279" r:id="rId12"/>
    <p:sldId id="281" r:id="rId13"/>
    <p:sldId id="280" r:id="rId14"/>
    <p:sldId id="282" r:id="rId15"/>
    <p:sldId id="2145707140" r:id="rId16"/>
    <p:sldId id="275" r:id="rId17"/>
    <p:sldId id="283" r:id="rId18"/>
    <p:sldId id="286" r:id="rId19"/>
    <p:sldId id="285" r:id="rId20"/>
    <p:sldId id="291" r:id="rId21"/>
    <p:sldId id="293" r:id="rId22"/>
    <p:sldId id="288" r:id="rId23"/>
    <p:sldId id="276" r:id="rId24"/>
    <p:sldId id="2145707115" r:id="rId25"/>
    <p:sldId id="284" r:id="rId26"/>
    <p:sldId id="2145707108" r:id="rId27"/>
    <p:sldId id="292" r:id="rId28"/>
    <p:sldId id="278" r:id="rId29"/>
    <p:sldId id="2145707141" r:id="rId30"/>
    <p:sldId id="2145707105" r:id="rId31"/>
    <p:sldId id="290" r:id="rId32"/>
    <p:sldId id="294" r:id="rId33"/>
    <p:sldId id="271" r:id="rId34"/>
    <p:sldId id="296" r:id="rId35"/>
    <p:sldId id="297" r:id="rId36"/>
    <p:sldId id="298" r:id="rId37"/>
    <p:sldId id="295" r:id="rId38"/>
    <p:sldId id="299" r:id="rId39"/>
    <p:sldId id="287" r:id="rId40"/>
    <p:sldId id="289" r:id="rId41"/>
    <p:sldId id="2145707117" r:id="rId42"/>
    <p:sldId id="2145707143" r:id="rId43"/>
    <p:sldId id="2145707128" r:id="rId44"/>
    <p:sldId id="2145707129" r:id="rId45"/>
    <p:sldId id="2145707131" r:id="rId46"/>
    <p:sldId id="2145707106" r:id="rId47"/>
    <p:sldId id="2145707109" r:id="rId48"/>
    <p:sldId id="2145707110" r:id="rId49"/>
    <p:sldId id="2145707112" r:id="rId50"/>
    <p:sldId id="2145707114" r:id="rId51"/>
    <p:sldId id="2145707111" r:id="rId52"/>
    <p:sldId id="2145707113" r:id="rId53"/>
    <p:sldId id="2145707118" r:id="rId54"/>
    <p:sldId id="2145707119" r:id="rId55"/>
    <p:sldId id="2145707120" r:id="rId56"/>
    <p:sldId id="2145707121" r:id="rId57"/>
    <p:sldId id="2145707122" r:id="rId58"/>
    <p:sldId id="2145707123" r:id="rId59"/>
    <p:sldId id="2145707124" r:id="rId60"/>
    <p:sldId id="2145707125" r:id="rId61"/>
    <p:sldId id="272" r:id="rId62"/>
    <p:sldId id="2145707126" r:id="rId63"/>
    <p:sldId id="2145707127" r:id="rId64"/>
    <p:sldId id="2145707130" r:id="rId65"/>
    <p:sldId id="2145707133" r:id="rId66"/>
    <p:sldId id="2145707132" r:id="rId67"/>
    <p:sldId id="2145707134" r:id="rId68"/>
    <p:sldId id="2145707135" r:id="rId69"/>
    <p:sldId id="2145707136" r:id="rId70"/>
    <p:sldId id="300" r:id="rId71"/>
    <p:sldId id="2145707116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1A"/>
    <a:srgbClr val="049ADB"/>
    <a:srgbClr val="009D93"/>
    <a:srgbClr val="2F1A45"/>
    <a:srgbClr val="F5F5F5"/>
    <a:srgbClr val="3B3734"/>
    <a:srgbClr val="F38A00"/>
    <a:srgbClr val="D1B400"/>
    <a:srgbClr val="ACA39A"/>
    <a:srgbClr val="1BA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93951-E883-470E-BB27-F238C1767B9C}" v="3" dt="2024-03-07T19:10:53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89" autoAdjust="0"/>
  </p:normalViewPr>
  <p:slideViewPr>
    <p:cSldViewPr>
      <p:cViewPr varScale="1">
        <p:scale>
          <a:sx n="95" d="100"/>
          <a:sy n="95" d="100"/>
        </p:scale>
        <p:origin x="19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7A-449C-8DA9-FE4A4A16948B}"/>
              </c:ext>
            </c:extLst>
          </c:dPt>
          <c:dPt>
            <c:idx val="1"/>
            <c:bubble3D val="0"/>
            <c:spPr>
              <a:solidFill>
                <a:srgbClr val="C6D3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7A-449C-8DA9-FE4A4A1694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7A-449C-8DA9-FE4A4A16948B}"/>
              </c:ext>
            </c:extLst>
          </c:dPt>
          <c:cat>
            <c:strRef>
              <c:f>Sheet1!$A$2:$A$4</c:f>
              <c:strCache>
                <c:ptCount val="3"/>
                <c:pt idx="0">
                  <c:v>Moderate to strong</c:v>
                </c:pt>
                <c:pt idx="1">
                  <c:v>Weak</c:v>
                </c:pt>
                <c:pt idx="2">
                  <c:v>none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42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7A-449C-8DA9-FE4A4A169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0F-46E4-9C29-53B8CC106912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0F-46E4-9C29-53B8CC10691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0F-46E4-9C29-53B8CC106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1BB15-DE40-F842-8059-510BF077C15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42AD-E810-5C4F-BBB9-F00611DA0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21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BA96726-B0E5-5C4D-84CE-D535101983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91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96726-B0E5-5C4D-84CE-D535101983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PAGE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INTÉRIEURE</a:t>
            </a:r>
            <a:b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</a:b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ÉBAUCHE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(DOCUMENT NON FINALISÉ</a:t>
            </a: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</a:b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lire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avant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d’utiliser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le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gabarit</a:t>
            </a:r>
            <a:endParaRPr lang="en-US" sz="1200" b="1" kern="1200" baseline="0" dirty="0">
              <a:solidFill>
                <a:schemeClr val="tx1"/>
              </a:solidFill>
              <a:latin typeface="Times" pitchFamily="-110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NOTE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: Les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éléments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du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gabarit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suivants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ne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peuvent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être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modifiés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:</a:t>
            </a:r>
            <a:b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</a:b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Entête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organisationnelle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grenat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Université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d’Ottawa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| University of Ottawa)</a:t>
            </a:r>
            <a:b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</a:b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• Pied de page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organisationnel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comprenant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bande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grise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et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grenat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ainsi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que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le logo,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l’exception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l’adresse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Web qui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peut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être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modifiée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en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suivant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les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étapes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suivantes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: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dans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le document PowerPoint,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cliquez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sur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l’onglet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View,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puis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sélectionnez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Slide Master. Sur le menu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d’affichage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gauche),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sélectionnez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troisième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diapositive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et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inscrivez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la nouvelle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adresse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sur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celle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-ci. </a:t>
            </a:r>
          </a:p>
          <a:p>
            <a:endParaRPr lang="en-US" sz="1200" kern="1200" baseline="0" dirty="0">
              <a:solidFill>
                <a:schemeClr val="tx1"/>
              </a:solidFill>
              <a:latin typeface="Times" pitchFamily="-110" charset="0"/>
              <a:ea typeface="ＭＳ Ｐゴシック" charset="0"/>
              <a:cs typeface="ＭＳ Ｐゴシック" charset="0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Times" pitchFamily="-110" charset="0"/>
              <a:ea typeface="ＭＳ Ｐゴシック" charset="0"/>
              <a:cs typeface="ＭＳ Ｐゴシック" charset="0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Times" pitchFamily="-110" charset="0"/>
              <a:ea typeface="ＭＳ Ｐゴシック" charset="0"/>
              <a:cs typeface="ＭＳ Ｐゴシック" charset="0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Times" pitchFamily="-110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INSIDE PAGE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DRAFT ONLY (FI</a:t>
            </a:r>
            <a:r>
              <a:rPr lang="en-US" sz="1200" kern="1200" baseline="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LE NOT FINAL</a:t>
            </a: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</a:b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Read before using template</a:t>
            </a:r>
            <a:endParaRPr lang="en-US" sz="1200" b="1" kern="1200" baseline="0" dirty="0">
              <a:solidFill>
                <a:schemeClr val="tx1"/>
              </a:solidFill>
              <a:latin typeface="Times" pitchFamily="-110" charset="0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NOTE: The following elements of the template should remain untouched and cannot be modified: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• Corporate (</a:t>
            </a:r>
            <a:r>
              <a:rPr lang="en-US" sz="1200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Université</a:t>
            </a: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d'Ottawa</a:t>
            </a: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| University of Ottawa) garnet header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• Corporate </a:t>
            </a:r>
            <a:r>
              <a:rPr lang="en-US" sz="1200" kern="1200" dirty="0" err="1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uOttawa</a:t>
            </a:r>
            <a:r>
              <a:rPr lang="en-US" sz="1200" kern="1200" dirty="0">
                <a:solidFill>
                  <a:schemeClr val="tx1"/>
                </a:solidFill>
                <a:latin typeface="Times" pitchFamily="-110" charset="0"/>
                <a:ea typeface="ＭＳ Ｐゴシック" charset="0"/>
                <a:cs typeface="ＭＳ Ｐゴシック" charset="0"/>
              </a:rPr>
              <a:t>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96726-B0E5-5C4D-84CE-D535101983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2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Neoadjuvant approach was previously reserved in cases of locally-advanced disease or where we wanted to maximize chance of breast-sparing surgery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6726-B0E5-5C4D-84CE-D535101983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6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0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1" name="Picture 10" descr="uOttawa_HOR_WG7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pic>
        <p:nvPicPr>
          <p:cNvPr id="6" name="Picture 5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1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2" name="Picture 11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029200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029200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pic>
        <p:nvPicPr>
          <p:cNvPr id="6" name="Picture 5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1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2" name="Picture 11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2750" y="692696"/>
            <a:ext cx="7774632" cy="864096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7772400" cy="3753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7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8" name="Picture 17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811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8093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pic>
        <p:nvPicPr>
          <p:cNvPr id="6" name="Picture 5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1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2" name="Picture 11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1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pic>
        <p:nvPicPr>
          <p:cNvPr id="7" name="Picture 6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2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3" name="Picture 12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pic>
        <p:nvPicPr>
          <p:cNvPr id="9" name="Picture 8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4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5" name="Picture 14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4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pic>
        <p:nvPicPr>
          <p:cNvPr id="5" name="Picture 4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0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1" name="Picture 10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1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9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0" name="Picture 9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0466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04665"/>
            <a:ext cx="5111750" cy="54726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2817"/>
            <a:ext cx="3008313" cy="41044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pic>
        <p:nvPicPr>
          <p:cNvPr id="7" name="Picture 6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2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3" name="Picture 12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0242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5363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CA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pic>
        <p:nvPicPr>
          <p:cNvPr id="7" name="Picture 6" descr="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66"/>
            <a:ext cx="9144002" cy="38430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0" y="5768216"/>
            <a:ext cx="9144000" cy="8867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sp>
        <p:nvSpPr>
          <p:cNvPr id="12" name="Footer Placeholder 6"/>
          <p:cNvSpPr txBox="1">
            <a:spLocks noChangeArrowheads="1"/>
          </p:cNvSpPr>
          <p:nvPr userDrawn="1"/>
        </p:nvSpPr>
        <p:spPr bwMode="auto">
          <a:xfrm>
            <a:off x="179512" y="6152115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200" dirty="0" err="1">
                <a:solidFill>
                  <a:srgbClr val="A69C95"/>
                </a:solidFill>
              </a:rPr>
              <a:t>uOttawa.ca</a:t>
            </a:r>
            <a:endParaRPr lang="en-US" sz="1200" dirty="0">
              <a:solidFill>
                <a:srgbClr val="A69C95"/>
              </a:solidFill>
            </a:endParaRPr>
          </a:p>
        </p:txBody>
      </p:sp>
      <p:pic>
        <p:nvPicPr>
          <p:cNvPr id="13" name="Picture 12" descr="uOttawa_HOR_WG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68" y="5947834"/>
            <a:ext cx="1697566" cy="454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9" y="6650864"/>
            <a:ext cx="9171460" cy="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655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add</a:t>
            </a:r>
            <a:r>
              <a:rPr lang="fr-CA" dirty="0"/>
              <a:t> content </a:t>
            </a:r>
            <a:r>
              <a:rPr lang="fr-CA" dirty="0" err="1"/>
              <a:t>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990000"/>
          </a:solidFill>
          <a:latin typeface="Verdana"/>
          <a:ea typeface="ＭＳ Ｐゴシック" charset="0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Verdana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990000"/>
          </a:solidFill>
          <a:latin typeface="Arial Black" pitchFamily="-11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Verdana"/>
          <a:ea typeface="ＭＳ Ｐゴシック" charset="0"/>
          <a:cs typeface="Verdan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/>
          <a:ea typeface="ＭＳ Ｐゴシック" pitchFamily="-110" charset="-128"/>
          <a:cs typeface="Verdan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763688" y="2852936"/>
            <a:ext cx="7380312" cy="1224136"/>
          </a:xfrm>
          <a:prstGeom prst="rect">
            <a:avLst/>
          </a:prstGeom>
          <a:solidFill>
            <a:srgbClr val="3B373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US">
              <a:solidFill>
                <a:schemeClr val="tx1"/>
              </a:solidFill>
              <a:latin typeface="Times" pitchFamily="-110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763688" y="4149080"/>
            <a:ext cx="7380312" cy="321320"/>
          </a:xfrm>
          <a:prstGeom prst="rect">
            <a:avLst/>
          </a:prstGeom>
          <a:solidFill>
            <a:srgbClr val="3B373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US">
              <a:solidFill>
                <a:schemeClr val="tx1"/>
              </a:solidFill>
              <a:latin typeface="Times" pitchFamily="-110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872208" y="2852936"/>
            <a:ext cx="71642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0000"/>
                </a:solidFill>
                <a:latin typeface="Verdana"/>
                <a:ea typeface="ＭＳ Ｐゴシック" charset="0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Verdana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00"/>
                </a:solidFill>
                <a:latin typeface="Arial Black" pitchFamily="-110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Latest Management and Updates on TNBC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 bwMode="auto">
          <a:xfrm>
            <a:off x="1872208" y="3573016"/>
            <a:ext cx="716428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Canadian Breast Cancer Network Webinar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 bwMode="auto">
          <a:xfrm>
            <a:off x="1872208" y="4149080"/>
            <a:ext cx="71642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Presented by: Terry L. Ng, MD, FRCPC, Medical Oncologist on April 9, 2024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688354" y="2852936"/>
            <a:ext cx="78511" cy="1224136"/>
          </a:xfrm>
          <a:prstGeom prst="rect">
            <a:avLst/>
          </a:prstGeom>
          <a:solidFill>
            <a:srgbClr val="009D9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US">
              <a:solidFill>
                <a:srgbClr val="A69C95"/>
              </a:solidFill>
              <a:latin typeface="Times" pitchFamily="-110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88353" y="4149080"/>
            <a:ext cx="78510" cy="321320"/>
          </a:xfrm>
          <a:prstGeom prst="rect">
            <a:avLst/>
          </a:prstGeom>
          <a:solidFill>
            <a:srgbClr val="009D9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r>
              <a:rPr lang="en-US" dirty="0">
                <a:solidFill>
                  <a:srgbClr val="A69C95"/>
                </a:solidFill>
                <a:latin typeface="Times" pitchFamily="-110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3729" y="-1866"/>
            <a:ext cx="9172670" cy="6866730"/>
            <a:chOff x="-13729" y="-1866"/>
            <a:chExt cx="9172670" cy="6866730"/>
          </a:xfrm>
        </p:grpSpPr>
        <p:sp>
          <p:nvSpPr>
            <p:cNvPr id="8" name="Rectangle 7"/>
            <p:cNvSpPr/>
            <p:nvPr/>
          </p:nvSpPr>
          <p:spPr bwMode="auto">
            <a:xfrm>
              <a:off x="-6643" y="5661248"/>
              <a:ext cx="9165584" cy="993677"/>
            </a:xfrm>
            <a:prstGeom prst="rect">
              <a:avLst/>
            </a:prstGeom>
            <a:solidFill>
              <a:srgbClr val="3B3734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dirty="0">
                  <a:solidFill>
                    <a:schemeClr val="tx1"/>
                  </a:solidFill>
                  <a:latin typeface="Times" pitchFamily="-110" charset="0"/>
                </a:rPr>
                <a:t> </a:t>
              </a:r>
            </a:p>
          </p:txBody>
        </p:sp>
        <p:pic>
          <p:nvPicPr>
            <p:cNvPr id="16" name="Picture 15" descr="uOttawa_HOR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600" y="5949280"/>
              <a:ext cx="1693389" cy="452922"/>
            </a:xfrm>
            <a:prstGeom prst="rect">
              <a:avLst/>
            </a:prstGeom>
          </p:spPr>
        </p:pic>
        <p:pic>
          <p:nvPicPr>
            <p:cNvPr id="14" name="Picture 13" descr="t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866"/>
              <a:ext cx="9144002" cy="384305"/>
            </a:xfrm>
            <a:prstGeom prst="rect">
              <a:avLst/>
            </a:prstGeom>
          </p:spPr>
        </p:pic>
        <p:sp>
          <p:nvSpPr>
            <p:cNvPr id="17" name="Footer Placeholder 6"/>
            <p:cNvSpPr txBox="1">
              <a:spLocks noChangeArrowheads="1"/>
            </p:cNvSpPr>
            <p:nvPr/>
          </p:nvSpPr>
          <p:spPr bwMode="auto">
            <a:xfrm>
              <a:off x="179512" y="6152115"/>
              <a:ext cx="453650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1200" b="1" kern="1200">
                  <a:solidFill>
                    <a:srgbClr val="A69C95"/>
                  </a:solidFill>
                  <a:latin typeface="Verdana" charset="0"/>
                  <a:ea typeface="ＭＳ Ｐゴシック" charset="0"/>
                  <a:cs typeface="Verdana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/>
              <a:r>
                <a:rPr lang="en-US" dirty="0" err="1">
                  <a:solidFill>
                    <a:schemeClr val="bg1"/>
                  </a:solidFill>
                </a:rPr>
                <a:t>uOttawa.ca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29" y="6650864"/>
              <a:ext cx="9171460" cy="214000"/>
            </a:xfrm>
            <a:prstGeom prst="rect">
              <a:avLst/>
            </a:prstGeom>
          </p:spPr>
        </p:pic>
      </p:grpSp>
      <p:sp>
        <p:nvSpPr>
          <p:cNvPr id="21" name="Footer Placeholder 6"/>
          <p:cNvSpPr txBox="1">
            <a:spLocks noChangeArrowheads="1"/>
          </p:cNvSpPr>
          <p:nvPr/>
        </p:nvSpPr>
        <p:spPr bwMode="auto">
          <a:xfrm>
            <a:off x="179512" y="5753851"/>
            <a:ext cx="64087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450" dirty="0" err="1">
                <a:solidFill>
                  <a:schemeClr val="bg1"/>
                </a:solidFill>
              </a:rPr>
              <a:t>Faculté</a:t>
            </a:r>
            <a:r>
              <a:rPr lang="en-US" sz="1450" dirty="0">
                <a:solidFill>
                  <a:schemeClr val="bg1"/>
                </a:solidFill>
              </a:rPr>
              <a:t> des sciences </a:t>
            </a:r>
            <a:r>
              <a:rPr lang="en-US" sz="1450" dirty="0" err="1">
                <a:solidFill>
                  <a:schemeClr val="bg1"/>
                </a:solidFill>
              </a:rPr>
              <a:t>sociales</a:t>
            </a:r>
            <a:r>
              <a:rPr lang="en-US" sz="1450" dirty="0">
                <a:solidFill>
                  <a:schemeClr val="bg1"/>
                </a:solidFill>
              </a:rPr>
              <a:t>  |  Faculty of Social Sciences</a:t>
            </a:r>
          </a:p>
        </p:txBody>
      </p:sp>
    </p:spTree>
    <p:extLst>
      <p:ext uri="{BB962C8B-B14F-4D97-AF65-F5344CB8AC3E}">
        <p14:creationId xmlns:p14="http://schemas.microsoft.com/office/powerpoint/2010/main" val="87556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A211-C228-54DA-BED4-E3AB8C96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</p:spPr>
        <p:txBody>
          <a:bodyPr wrap="square" anchor="ctr">
            <a:normAutofit/>
          </a:bodyPr>
          <a:lstStyle/>
          <a:p>
            <a:r>
              <a:rPr lang="en-CA" dirty="0"/>
              <a:t>Case 1</a:t>
            </a:r>
          </a:p>
        </p:txBody>
      </p:sp>
      <p:pic>
        <p:nvPicPr>
          <p:cNvPr id="1026" name="Picture 2" descr="What Are Breast Quadrants and How Does Cancer Affect Them?">
            <a:extLst>
              <a:ext uri="{FF2B5EF4-FFF2-40B4-BE49-F238E27FC236}">
                <a16:creationId xmlns:a16="http://schemas.microsoft.com/office/drawing/2014/main" id="{F4CCD7E9-3C88-19DE-C12A-E17B55E48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8464" r="23226" b="4878"/>
          <a:stretch/>
        </p:blipFill>
        <p:spPr bwMode="auto">
          <a:xfrm>
            <a:off x="1098249" y="1524000"/>
            <a:ext cx="298510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E1C82-49EF-3A35-9BBA-C3810D15E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3886200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CA" sz="1800" dirty="0">
                <a:latin typeface="+mn-lt"/>
              </a:rPr>
              <a:t>Ms. Smith</a:t>
            </a:r>
          </a:p>
          <a:p>
            <a:pPr>
              <a:lnSpc>
                <a:spcPct val="90000"/>
              </a:lnSpc>
            </a:pPr>
            <a:r>
              <a:rPr lang="en-CA" sz="1800" dirty="0">
                <a:latin typeface="+mn-lt"/>
              </a:rPr>
              <a:t>38 F, pre-menopausal</a:t>
            </a:r>
          </a:p>
          <a:p>
            <a:pPr>
              <a:lnSpc>
                <a:spcPct val="90000"/>
              </a:lnSpc>
            </a:pPr>
            <a:r>
              <a:rPr lang="en-CA" sz="1800" dirty="0">
                <a:latin typeface="+mn-lt"/>
              </a:rPr>
              <a:t>Detected mass in left breast </a:t>
            </a:r>
          </a:p>
          <a:p>
            <a:pPr>
              <a:lnSpc>
                <a:spcPct val="90000"/>
              </a:lnSpc>
            </a:pPr>
            <a:r>
              <a:rPr lang="en-CA" sz="1800" dirty="0">
                <a:latin typeface="+mn-lt"/>
              </a:rPr>
              <a:t>Mammogram showed a 3 cm mass in left breast, upper-outer quadrant and enlarged LN in left axilla (armpit)</a:t>
            </a:r>
          </a:p>
          <a:p>
            <a:pPr>
              <a:lnSpc>
                <a:spcPct val="90000"/>
              </a:lnSpc>
            </a:pPr>
            <a:r>
              <a:rPr lang="en-CA" sz="1800" dirty="0">
                <a:latin typeface="+mn-lt"/>
              </a:rPr>
              <a:t>Ultrasound-guided biopsy breast mass and axilla mass:</a:t>
            </a:r>
          </a:p>
          <a:p>
            <a:pPr lvl="1">
              <a:lnSpc>
                <a:spcPct val="90000"/>
              </a:lnSpc>
            </a:pPr>
            <a:r>
              <a:rPr lang="en-CA" sz="1800" dirty="0">
                <a:latin typeface="+mn-lt"/>
              </a:rPr>
              <a:t>Both show invasive ductal carcinoma, high grade</a:t>
            </a:r>
          </a:p>
          <a:p>
            <a:pPr lvl="1">
              <a:lnSpc>
                <a:spcPct val="90000"/>
              </a:lnSpc>
            </a:pPr>
            <a:r>
              <a:rPr lang="en-CA" sz="1800" b="1" dirty="0">
                <a:latin typeface="+mn-lt"/>
              </a:rPr>
              <a:t>ER negative</a:t>
            </a:r>
          </a:p>
          <a:p>
            <a:pPr lvl="1">
              <a:lnSpc>
                <a:spcPct val="90000"/>
              </a:lnSpc>
            </a:pPr>
            <a:r>
              <a:rPr lang="en-CA" sz="1800" b="1" dirty="0">
                <a:latin typeface="+mn-lt"/>
              </a:rPr>
              <a:t>PR negative</a:t>
            </a:r>
          </a:p>
          <a:p>
            <a:pPr lvl="1">
              <a:lnSpc>
                <a:spcPct val="90000"/>
              </a:lnSpc>
            </a:pPr>
            <a:r>
              <a:rPr lang="en-CA" sz="1800" b="1" dirty="0">
                <a:latin typeface="+mn-lt"/>
              </a:rPr>
              <a:t>HER-2/neu negative</a:t>
            </a:r>
          </a:p>
          <a:p>
            <a:pPr lvl="1">
              <a:lnSpc>
                <a:spcPct val="90000"/>
              </a:lnSpc>
            </a:pPr>
            <a:endParaRPr lang="en-CA" sz="18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CA" sz="1800" dirty="0"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2CCC5D-62A4-2500-36E5-30381AD311CD}"/>
              </a:ext>
            </a:extLst>
          </p:cNvPr>
          <p:cNvSpPr/>
          <p:nvPr/>
        </p:nvSpPr>
        <p:spPr bwMode="auto">
          <a:xfrm>
            <a:off x="2699792" y="2420888"/>
            <a:ext cx="360040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68A4F7-1587-2451-D099-0E4EA1DEEF6C}"/>
              </a:ext>
            </a:extLst>
          </p:cNvPr>
          <p:cNvSpPr/>
          <p:nvPr/>
        </p:nvSpPr>
        <p:spPr bwMode="auto">
          <a:xfrm>
            <a:off x="3275857" y="2949253"/>
            <a:ext cx="171165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3BBBBB-F265-C725-A4ED-EFB6B09B719F}"/>
              </a:ext>
            </a:extLst>
          </p:cNvPr>
          <p:cNvCxnSpPr>
            <a:cxnSpLocks/>
            <a:endCxn id="5" idx="5"/>
          </p:cNvCxnSpPr>
          <p:nvPr/>
        </p:nvCxnSpPr>
        <p:spPr bwMode="auto">
          <a:xfrm flipH="1" flipV="1">
            <a:off x="3421953" y="3072180"/>
            <a:ext cx="589916" cy="21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488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Surgeon sends patient to medical and radiation oncologist for consideration of “neoadjuvant therapy”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10842E-C291-AA2C-59E4-0CB9015B5054}"/>
              </a:ext>
            </a:extLst>
          </p:cNvPr>
          <p:cNvGrpSpPr/>
          <p:nvPr/>
        </p:nvGrpSpPr>
        <p:grpSpPr>
          <a:xfrm>
            <a:off x="791580" y="3182087"/>
            <a:ext cx="4968552" cy="400110"/>
            <a:chOff x="1187624" y="3140968"/>
            <a:chExt cx="4968552" cy="400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C7A3F7-BED0-8E5D-D5E6-28078051BFC6}"/>
                </a:ext>
              </a:extLst>
            </p:cNvPr>
            <p:cNvSpPr txBox="1"/>
            <p:nvPr/>
          </p:nvSpPr>
          <p:spPr>
            <a:xfrm>
              <a:off x="1187624" y="3140968"/>
              <a:ext cx="2088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Chemotherapy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7219E57-3623-5F87-4B54-DC41363B9BF0}"/>
                </a:ext>
              </a:extLst>
            </p:cNvPr>
            <p:cNvCxnSpPr>
              <a:cxnSpLocks/>
              <a:stCxn id="5" idx="3"/>
            </p:cNvCxnSpPr>
            <p:nvPr/>
          </p:nvCxnSpPr>
          <p:spPr bwMode="auto">
            <a:xfrm>
              <a:off x="3275856" y="3341023"/>
              <a:ext cx="151216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C93DE6-0814-8D06-9753-ADD1A5C38862}"/>
                </a:ext>
              </a:extLst>
            </p:cNvPr>
            <p:cNvSpPr txBox="1"/>
            <p:nvPr/>
          </p:nvSpPr>
          <p:spPr>
            <a:xfrm>
              <a:off x="4860032" y="3140968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Surgery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5A94C4-015A-AC8F-8DD9-AB0DB00AC0D8}"/>
              </a:ext>
            </a:extLst>
          </p:cNvPr>
          <p:cNvGrpSpPr/>
          <p:nvPr/>
        </p:nvGrpSpPr>
        <p:grpSpPr>
          <a:xfrm>
            <a:off x="791580" y="4541058"/>
            <a:ext cx="5040560" cy="400110"/>
            <a:chOff x="1907704" y="3964994"/>
            <a:chExt cx="5040560" cy="4001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1B7D29-5B26-6275-3FEA-F05B7CB27002}"/>
                </a:ext>
              </a:extLst>
            </p:cNvPr>
            <p:cNvSpPr txBox="1"/>
            <p:nvPr/>
          </p:nvSpPr>
          <p:spPr>
            <a:xfrm>
              <a:off x="1907704" y="3964994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Surgery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83B12E6-162F-621C-0AFA-40E7E641B25F}"/>
                </a:ext>
              </a:extLst>
            </p:cNvPr>
            <p:cNvCxnSpPr>
              <a:cxnSpLocks/>
              <a:stCxn id="10" idx="3"/>
            </p:cNvCxnSpPr>
            <p:nvPr/>
          </p:nvCxnSpPr>
          <p:spPr bwMode="auto">
            <a:xfrm>
              <a:off x="3275856" y="4165049"/>
              <a:ext cx="151216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8B61BB-46E3-40A8-9847-15E37C1EDD24}"/>
                </a:ext>
              </a:extLst>
            </p:cNvPr>
            <p:cNvSpPr txBox="1"/>
            <p:nvPr/>
          </p:nvSpPr>
          <p:spPr>
            <a:xfrm>
              <a:off x="4860032" y="3964994"/>
              <a:ext cx="2088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Chemotherapy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46553C-2CEA-296C-90AF-EA439E5BD5CA}"/>
              </a:ext>
            </a:extLst>
          </p:cNvPr>
          <p:cNvSpPr txBox="1"/>
          <p:nvPr/>
        </p:nvSpPr>
        <p:spPr>
          <a:xfrm>
            <a:off x="899592" y="270892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8F001A"/>
                </a:solidFill>
                <a:latin typeface="+mj-lt"/>
              </a:rPr>
              <a:t>Neoadjuvant therapy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F113A-F802-0002-2B4A-DEC29539976D}"/>
              </a:ext>
            </a:extLst>
          </p:cNvPr>
          <p:cNvSpPr txBox="1"/>
          <p:nvPr/>
        </p:nvSpPr>
        <p:spPr>
          <a:xfrm>
            <a:off x="899592" y="404618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8F001A"/>
                </a:solidFill>
                <a:latin typeface="+mj-lt"/>
              </a:rPr>
              <a:t>Adjuvant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F185B-1191-8E78-5A7F-411F181222C5}"/>
              </a:ext>
            </a:extLst>
          </p:cNvPr>
          <p:cNvSpPr txBox="1"/>
          <p:nvPr/>
        </p:nvSpPr>
        <p:spPr>
          <a:xfrm>
            <a:off x="775810" y="5192143"/>
            <a:ext cx="7376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C00000"/>
                </a:solidFill>
                <a:latin typeface="+mn-lt"/>
              </a:rPr>
              <a:t>For the longest time, neoadjuvant and adjuvant therapy were both considered comparable for survival outcomes…</a:t>
            </a:r>
          </a:p>
        </p:txBody>
      </p:sp>
    </p:spTree>
    <p:extLst>
      <p:ext uri="{BB962C8B-B14F-4D97-AF65-F5344CB8AC3E}">
        <p14:creationId xmlns:p14="http://schemas.microsoft.com/office/powerpoint/2010/main" val="355623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6CBC-13EE-7EDB-D0ED-49EB9EB0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Neoadjuvant vs. Adjuvant treatment outcomes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6F89B3-6F27-FA41-AFF8-145B6A1B1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686" y="1556794"/>
            <a:ext cx="7774631" cy="4325077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01FE731-3F73-9E2A-0983-60D8BF06D16B}"/>
              </a:ext>
            </a:extLst>
          </p:cNvPr>
          <p:cNvSpPr/>
          <p:nvPr/>
        </p:nvSpPr>
        <p:spPr bwMode="auto">
          <a:xfrm>
            <a:off x="611560" y="2636912"/>
            <a:ext cx="432048" cy="187220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BEE4DC-CA04-7932-2559-03591C70CFE7}"/>
              </a:ext>
            </a:extLst>
          </p:cNvPr>
          <p:cNvSpPr/>
          <p:nvPr/>
        </p:nvSpPr>
        <p:spPr bwMode="auto">
          <a:xfrm>
            <a:off x="4716016" y="2564904"/>
            <a:ext cx="432048" cy="187220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0A369-CB84-05F6-CCF4-D4C993C60C81}"/>
              </a:ext>
            </a:extLst>
          </p:cNvPr>
          <p:cNvSpPr txBox="1"/>
          <p:nvPr/>
        </p:nvSpPr>
        <p:spPr>
          <a:xfrm>
            <a:off x="2951819" y="6276936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EBCTCG. Lancet Oncol. Jan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0E8716-ABD6-EA2F-3A41-31A8CF042C9B}"/>
              </a:ext>
            </a:extLst>
          </p:cNvPr>
          <p:cNvSpPr txBox="1"/>
          <p:nvPr/>
        </p:nvSpPr>
        <p:spPr>
          <a:xfrm>
            <a:off x="1063171" y="2636914"/>
            <a:ext cx="66247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8F001A"/>
                </a:solidFill>
                <a:latin typeface="+mn-lt"/>
              </a:rPr>
              <a:t>No difference in breast cancer related deaths or death from any cause</a:t>
            </a:r>
          </a:p>
        </p:txBody>
      </p:sp>
    </p:spTree>
    <p:extLst>
      <p:ext uri="{BB962C8B-B14F-4D97-AF65-F5344CB8AC3E}">
        <p14:creationId xmlns:p14="http://schemas.microsoft.com/office/powerpoint/2010/main" val="39244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C505E7-8C3B-F250-CBED-1B332A2B4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556794"/>
            <a:ext cx="8583347" cy="4273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46CBC-13EE-7EDB-D0ED-49EB9EB0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Neoadjuvant vs. Adjuvant treatment outcomes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9A6611-F8A7-18CD-BC8C-5D5336AD196F}"/>
              </a:ext>
            </a:extLst>
          </p:cNvPr>
          <p:cNvSpPr/>
          <p:nvPr/>
        </p:nvSpPr>
        <p:spPr bwMode="auto">
          <a:xfrm>
            <a:off x="251520" y="2852938"/>
            <a:ext cx="377254" cy="140706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74F062-A9F7-236F-4A6B-AB65CAF070A9}"/>
              </a:ext>
            </a:extLst>
          </p:cNvPr>
          <p:cNvSpPr/>
          <p:nvPr/>
        </p:nvSpPr>
        <p:spPr bwMode="auto">
          <a:xfrm>
            <a:off x="4521106" y="2600264"/>
            <a:ext cx="432048" cy="204880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49AD9-CE9A-359D-3283-B6264DA6172F}"/>
              </a:ext>
            </a:extLst>
          </p:cNvPr>
          <p:cNvSpPr txBox="1"/>
          <p:nvPr/>
        </p:nvSpPr>
        <p:spPr>
          <a:xfrm>
            <a:off x="2679886" y="63093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EBCTCG. Lancet Oncol. Jan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48B6D-6742-A9C2-60D4-C370696B31D8}"/>
              </a:ext>
            </a:extLst>
          </p:cNvPr>
          <p:cNvSpPr txBox="1"/>
          <p:nvPr/>
        </p:nvSpPr>
        <p:spPr>
          <a:xfrm>
            <a:off x="987698" y="3140969"/>
            <a:ext cx="66247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8F001A"/>
                </a:solidFill>
                <a:latin typeface="+mn-lt"/>
              </a:rPr>
              <a:t>No difference in distant disease recurrence, but higher local recurrence w/ neoadjuvant chemo</a:t>
            </a:r>
          </a:p>
        </p:txBody>
      </p:sp>
    </p:spTree>
    <p:extLst>
      <p:ext uri="{BB962C8B-B14F-4D97-AF65-F5344CB8AC3E}">
        <p14:creationId xmlns:p14="http://schemas.microsoft.com/office/powerpoint/2010/main" val="4989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3CF0A7-68FE-1A31-2B5A-3094C520A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6" t="-90" r="176" b="90"/>
          <a:stretch/>
        </p:blipFill>
        <p:spPr>
          <a:xfrm>
            <a:off x="179512" y="2057522"/>
            <a:ext cx="8754188" cy="36757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46CBC-13EE-7EDB-D0ED-49EB9EB0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Neoadjuvant vs. Adjuvant treatment outcomes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1FE731-3F73-9E2A-0983-60D8BF06D16B}"/>
              </a:ext>
            </a:extLst>
          </p:cNvPr>
          <p:cNvSpPr/>
          <p:nvPr/>
        </p:nvSpPr>
        <p:spPr bwMode="auto">
          <a:xfrm rot="5400000">
            <a:off x="6351699" y="1217256"/>
            <a:ext cx="329039" cy="201622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0A369-CB84-05F6-CCF4-D4C993C60C81}"/>
              </a:ext>
            </a:extLst>
          </p:cNvPr>
          <p:cNvSpPr txBox="1"/>
          <p:nvPr/>
        </p:nvSpPr>
        <p:spPr>
          <a:xfrm>
            <a:off x="2951819" y="6276936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EBCTCG. Lancet Oncol. Jan 2018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68CB19-4AE5-F8D4-E2D2-82D8D5251C10}"/>
              </a:ext>
            </a:extLst>
          </p:cNvPr>
          <p:cNvSpPr/>
          <p:nvPr/>
        </p:nvSpPr>
        <p:spPr bwMode="auto">
          <a:xfrm rot="5400000">
            <a:off x="1419151" y="1181252"/>
            <a:ext cx="329039" cy="20882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en-CA">
              <a:latin typeface="Times" pitchFamily="-11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D7DC3-EE55-6C23-445A-6E93D040B060}"/>
              </a:ext>
            </a:extLst>
          </p:cNvPr>
          <p:cNvSpPr txBox="1"/>
          <p:nvPr/>
        </p:nvSpPr>
        <p:spPr>
          <a:xfrm>
            <a:off x="1187624" y="2849613"/>
            <a:ext cx="66247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8F001A"/>
                </a:solidFill>
                <a:latin typeface="+mn-lt"/>
              </a:rPr>
              <a:t>Differences in rate of local disease recurrence driven by trials with fewer definitive breast surgery</a:t>
            </a:r>
          </a:p>
        </p:txBody>
      </p:sp>
    </p:spTree>
    <p:extLst>
      <p:ext uri="{BB962C8B-B14F-4D97-AF65-F5344CB8AC3E}">
        <p14:creationId xmlns:p14="http://schemas.microsoft.com/office/powerpoint/2010/main" val="8900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35BE-CF37-A686-D0C3-65B076E7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role of neoadjuvant 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9FA0-FEBB-2741-27BB-0385A5A8D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Make an unresectable tumour 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 err="1">
                <a:sym typeface="Wingdings" panose="05000000000000000000" pitchFamily="2" charset="2"/>
              </a:rPr>
              <a:t>resectable</a:t>
            </a:r>
            <a:endParaRPr lang="en-CA" dirty="0">
              <a:sym typeface="Wingdings" panose="05000000000000000000" pitchFamily="2" charset="2"/>
            </a:endParaRPr>
          </a:p>
          <a:p>
            <a:pPr lvl="1"/>
            <a:r>
              <a:rPr lang="en-CA" dirty="0">
                <a:sym typeface="Wingdings" panose="05000000000000000000" pitchFamily="2" charset="2"/>
              </a:rPr>
              <a:t>Examples: fixed to chest wall or fixed lymph node mass</a:t>
            </a:r>
          </a:p>
          <a:p>
            <a:r>
              <a:rPr lang="en-CA" dirty="0">
                <a:sym typeface="Wingdings" panose="05000000000000000000" pitchFamily="2" charset="2"/>
              </a:rPr>
              <a:t>Increase the chance of being able to do lumpectomy instead of mastectomy</a:t>
            </a:r>
          </a:p>
          <a:p>
            <a:r>
              <a:rPr lang="en-CA" dirty="0">
                <a:sym typeface="Wingdings" panose="05000000000000000000" pitchFamily="2" charset="2"/>
              </a:rPr>
              <a:t>Potentially allow the avoidance of axilla lymph node dissection (ALND)</a:t>
            </a:r>
          </a:p>
          <a:p>
            <a:r>
              <a:rPr lang="en-CA" dirty="0">
                <a:solidFill>
                  <a:srgbClr val="8F001A"/>
                </a:solidFill>
                <a:sym typeface="Wingdings" panose="05000000000000000000" pitchFamily="2" charset="2"/>
              </a:rPr>
              <a:t>Assess cancer response to neoadjuvant therapy </a:t>
            </a:r>
          </a:p>
          <a:p>
            <a:pPr lvl="1"/>
            <a:r>
              <a:rPr lang="en-CA" b="1" dirty="0">
                <a:solidFill>
                  <a:srgbClr val="8F001A"/>
                </a:solidFill>
                <a:sym typeface="Wingdings" panose="05000000000000000000" pitchFamily="2" charset="2"/>
              </a:rPr>
              <a:t>Did we achieve a pathologic complete response (</a:t>
            </a:r>
            <a:r>
              <a:rPr lang="en-CA" b="1" dirty="0" err="1">
                <a:solidFill>
                  <a:srgbClr val="8F001A"/>
                </a:solidFill>
                <a:sym typeface="Wingdings" panose="05000000000000000000" pitchFamily="2" charset="2"/>
              </a:rPr>
              <a:t>pCR</a:t>
            </a:r>
            <a:r>
              <a:rPr lang="en-CA" b="1" dirty="0">
                <a:solidFill>
                  <a:srgbClr val="8F001A"/>
                </a:solidFill>
                <a:sym typeface="Wingdings" panose="05000000000000000000" pitchFamily="2" charset="2"/>
              </a:rPr>
              <a:t>)?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8241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688F-5049-B43A-B9CC-4D44A3E1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Survival based on </a:t>
            </a:r>
            <a:r>
              <a:rPr lang="en-CA" dirty="0" err="1"/>
              <a:t>pCR</a:t>
            </a:r>
            <a:r>
              <a:rPr lang="en-CA" dirty="0"/>
              <a:t> </a:t>
            </a:r>
            <a:br>
              <a:rPr lang="en-CA" dirty="0"/>
            </a:br>
            <a:r>
              <a:rPr lang="en-CA" dirty="0"/>
              <a:t>TNBC vs. non-TNBC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DA5A3F-C6EB-4085-075D-AEDBC6BA4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228" y="1628802"/>
            <a:ext cx="6589488" cy="424411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AE9F2-79C1-D2C0-9A3A-F08B121CEC64}"/>
              </a:ext>
            </a:extLst>
          </p:cNvPr>
          <p:cNvSpPr txBox="1"/>
          <p:nvPr/>
        </p:nvSpPr>
        <p:spPr>
          <a:xfrm>
            <a:off x="2699792" y="629851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Liedtke C et al. J Clin Oncol 2018</a:t>
            </a:r>
          </a:p>
        </p:txBody>
      </p:sp>
    </p:spTree>
    <p:extLst>
      <p:ext uri="{BB962C8B-B14F-4D97-AF65-F5344CB8AC3E}">
        <p14:creationId xmlns:p14="http://schemas.microsoft.com/office/powerpoint/2010/main" val="47769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Surgeon sends patient to medical oncologist for consideration of “neoadjuvant therapy”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6553C-2CEA-296C-90AF-EA439E5BD5CA}"/>
              </a:ext>
            </a:extLst>
          </p:cNvPr>
          <p:cNvSpPr txBox="1"/>
          <p:nvPr/>
        </p:nvSpPr>
        <p:spPr>
          <a:xfrm>
            <a:off x="179512" y="270892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8F001A"/>
                </a:solidFill>
                <a:latin typeface="+mj-lt"/>
              </a:rPr>
              <a:t>Neoadjuvant therapy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A05975-9B7E-D8EA-6535-8512AF423EB7}"/>
              </a:ext>
            </a:extLst>
          </p:cNvPr>
          <p:cNvGrpSpPr/>
          <p:nvPr/>
        </p:nvGrpSpPr>
        <p:grpSpPr>
          <a:xfrm>
            <a:off x="0" y="2951842"/>
            <a:ext cx="8993464" cy="1606348"/>
            <a:chOff x="0" y="2951842"/>
            <a:chExt cx="8993464" cy="160634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10842E-C291-AA2C-59E4-0CB9015B5054}"/>
                </a:ext>
              </a:extLst>
            </p:cNvPr>
            <p:cNvGrpSpPr/>
            <p:nvPr/>
          </p:nvGrpSpPr>
          <p:grpSpPr>
            <a:xfrm>
              <a:off x="0" y="3487361"/>
              <a:ext cx="4788024" cy="400110"/>
              <a:chOff x="1187624" y="3140968"/>
              <a:chExt cx="4788024" cy="40011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C7A3F7-BED0-8E5D-D5E6-28078051BFC6}"/>
                  </a:ext>
                </a:extLst>
              </p:cNvPr>
              <p:cNvSpPr txBox="1"/>
              <p:nvPr/>
            </p:nvSpPr>
            <p:spPr>
              <a:xfrm>
                <a:off x="1187624" y="3140968"/>
                <a:ext cx="20882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77219E57-3623-5F87-4B54-DC41363B9B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67336" y="3341023"/>
                <a:ext cx="151216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C93DE6-0814-8D06-9753-ADD1A5C38862}"/>
                  </a:ext>
                </a:extLst>
              </p:cNvPr>
              <p:cNvSpPr txBox="1"/>
              <p:nvPr/>
            </p:nvSpPr>
            <p:spPr>
              <a:xfrm>
                <a:off x="4679504" y="3140968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50BBE3C-17EB-2FFA-A7FA-8588ECF1210E}"/>
                </a:ext>
              </a:extLst>
            </p:cNvPr>
            <p:cNvCxnSpPr>
              <a:cxnSpLocks/>
              <a:stCxn id="9" idx="3"/>
            </p:cNvCxnSpPr>
            <p:nvPr/>
          </p:nvCxnSpPr>
          <p:spPr bwMode="auto">
            <a:xfrm flipV="1">
              <a:off x="4788024" y="3234136"/>
              <a:ext cx="472480" cy="4532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0F36064-2CAB-5760-B3D3-29EC49732C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88024" y="3831432"/>
              <a:ext cx="567680" cy="372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30151-1AAF-FD09-959A-E272ABB34871}"/>
                </a:ext>
              </a:extLst>
            </p:cNvPr>
            <p:cNvSpPr txBox="1"/>
            <p:nvPr/>
          </p:nvSpPr>
          <p:spPr>
            <a:xfrm>
              <a:off x="5260286" y="2951842"/>
              <a:ext cx="827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err="1">
                  <a:solidFill>
                    <a:srgbClr val="92D050"/>
                  </a:solidFill>
                  <a:latin typeface="+mn-lt"/>
                </a:rPr>
                <a:t>pCR</a:t>
              </a:r>
              <a:endParaRPr lang="en-CA" sz="2000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C0E1C9-1E24-0619-9BC3-563458CB5739}"/>
                </a:ext>
              </a:extLst>
            </p:cNvPr>
            <p:cNvSpPr txBox="1"/>
            <p:nvPr/>
          </p:nvSpPr>
          <p:spPr>
            <a:xfrm>
              <a:off x="5287819" y="3850304"/>
              <a:ext cx="827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8F001A"/>
                  </a:solidFill>
                  <a:latin typeface="+mn-lt"/>
                </a:rPr>
                <a:t>non</a:t>
              </a:r>
            </a:p>
            <a:p>
              <a:pPr algn="ctr"/>
              <a:r>
                <a:rPr lang="en-CA" sz="2000" dirty="0" err="1">
                  <a:solidFill>
                    <a:srgbClr val="8F001A"/>
                  </a:solidFill>
                  <a:latin typeface="+mn-lt"/>
                </a:rPr>
                <a:t>pCR</a:t>
              </a:r>
              <a:endParaRPr lang="en-CA" sz="2000" dirty="0">
                <a:solidFill>
                  <a:srgbClr val="8F001A"/>
                </a:solidFill>
                <a:latin typeface="+mn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803748D-C03E-B3B0-C461-5E890EA12B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2160" y="3151897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9BF7CAE-467D-693E-57AC-B1E24B2B68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2160" y="4204247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97A27F-A524-9B54-5B3D-11E1797312AA}"/>
                </a:ext>
              </a:extLst>
            </p:cNvPr>
            <p:cNvSpPr txBox="1"/>
            <p:nvPr/>
          </p:nvSpPr>
          <p:spPr>
            <a:xfrm>
              <a:off x="6913616" y="2956882"/>
              <a:ext cx="207984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92D050"/>
                  </a:solidFill>
                </a:rPr>
                <a:t>Good outcome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27CB40-2BF8-C53A-FC03-2915AECACDAA}"/>
                </a:ext>
              </a:extLst>
            </p:cNvPr>
            <p:cNvSpPr txBox="1"/>
            <p:nvPr/>
          </p:nvSpPr>
          <p:spPr>
            <a:xfrm>
              <a:off x="6948264" y="4005064"/>
              <a:ext cx="16681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b="1" dirty="0">
                  <a:solidFill>
                    <a:srgbClr val="C00000"/>
                  </a:solidFill>
                </a:rPr>
                <a:t>Higher risk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FCECCE3-E075-F1D6-760F-9DE0D31EED4E}"/>
              </a:ext>
            </a:extLst>
          </p:cNvPr>
          <p:cNvSpPr txBox="1"/>
          <p:nvPr/>
        </p:nvSpPr>
        <p:spPr>
          <a:xfrm>
            <a:off x="539552" y="5302949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err="1">
                <a:solidFill>
                  <a:srgbClr val="92D050"/>
                </a:solidFill>
                <a:latin typeface="+mn-lt"/>
              </a:rPr>
              <a:t>pCR</a:t>
            </a:r>
            <a:r>
              <a:rPr lang="en-CA" sz="1800" dirty="0">
                <a:latin typeface="+mn-lt"/>
              </a:rPr>
              <a:t> = pathologic complete response</a:t>
            </a:r>
          </a:p>
          <a:p>
            <a:r>
              <a:rPr lang="en-CA" sz="1800" dirty="0">
                <a:solidFill>
                  <a:srgbClr val="8F001A"/>
                </a:solidFill>
                <a:latin typeface="+mn-lt"/>
              </a:rPr>
              <a:t>Non-</a:t>
            </a:r>
            <a:r>
              <a:rPr lang="en-CA" sz="1800" dirty="0" err="1">
                <a:solidFill>
                  <a:srgbClr val="8F001A"/>
                </a:solidFill>
                <a:latin typeface="+mn-lt"/>
              </a:rPr>
              <a:t>pCR</a:t>
            </a:r>
            <a:r>
              <a:rPr lang="en-CA" sz="1800" dirty="0">
                <a:latin typeface="+mn-lt"/>
              </a:rPr>
              <a:t> = residual disease in breast specimen after neoadjuvant chemo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6658C7-1446-D743-1DCD-865230E1C21B}"/>
              </a:ext>
            </a:extLst>
          </p:cNvPr>
          <p:cNvCxnSpPr>
            <a:stCxn id="5" idx="2"/>
          </p:cNvCxnSpPr>
          <p:nvPr/>
        </p:nvCxnSpPr>
        <p:spPr bwMode="auto">
          <a:xfrm flipH="1">
            <a:off x="1043608" y="3887471"/>
            <a:ext cx="508" cy="3167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AF3F05-B9EB-0094-F3AA-A5B67435A82A}"/>
              </a:ext>
            </a:extLst>
          </p:cNvPr>
          <p:cNvSpPr txBox="1"/>
          <p:nvPr/>
        </p:nvSpPr>
        <p:spPr>
          <a:xfrm>
            <a:off x="323528" y="4293096"/>
            <a:ext cx="5799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C00000"/>
                </a:solidFill>
                <a:latin typeface="+mn-lt"/>
              </a:rPr>
              <a:t>Anthracycline + </a:t>
            </a:r>
            <a:r>
              <a:rPr lang="en-CA" sz="1600" dirty="0" err="1">
                <a:solidFill>
                  <a:srgbClr val="C00000"/>
                </a:solidFill>
                <a:latin typeface="+mn-lt"/>
              </a:rPr>
              <a:t>Taxane</a:t>
            </a:r>
            <a:r>
              <a:rPr lang="en-CA" sz="1600" dirty="0">
                <a:solidFill>
                  <a:srgbClr val="C00000"/>
                </a:solidFill>
                <a:latin typeface="+mn-lt"/>
              </a:rPr>
              <a:t> +/- carboplatin</a:t>
            </a:r>
          </a:p>
          <a:p>
            <a:endParaRPr lang="en-CA" sz="1600" dirty="0">
              <a:solidFill>
                <a:srgbClr val="C00000"/>
              </a:solidFill>
              <a:latin typeface="+mn-lt"/>
            </a:endParaRPr>
          </a:p>
          <a:p>
            <a:r>
              <a:rPr lang="en-CA" sz="1600" u="sng" dirty="0">
                <a:solidFill>
                  <a:srgbClr val="C00000"/>
                </a:solidFill>
                <a:latin typeface="+mn-lt"/>
              </a:rPr>
              <a:t>Example</a:t>
            </a:r>
            <a:r>
              <a:rPr lang="en-CA" sz="1600" dirty="0">
                <a:solidFill>
                  <a:srgbClr val="C00000"/>
                </a:solidFill>
                <a:latin typeface="+mn-lt"/>
              </a:rPr>
              <a:t>: Dose-dense AC x 4 </a:t>
            </a:r>
            <a:r>
              <a:rPr lang="en-CA" sz="16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 dose-dense paclitaxel x 4</a:t>
            </a:r>
            <a:endParaRPr lang="en-CA" sz="16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986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707E-8F70-1A7D-4144-0ECCE87A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712968" cy="864096"/>
          </a:xfrm>
        </p:spPr>
        <p:txBody>
          <a:bodyPr/>
          <a:lstStyle/>
          <a:p>
            <a:r>
              <a:rPr lang="en-CA" dirty="0"/>
              <a:t>2022 standard (Keynote 522): </a:t>
            </a:r>
            <a:br>
              <a:rPr lang="en-CA" dirty="0"/>
            </a:br>
            <a:r>
              <a:rPr lang="en-CA" dirty="0"/>
              <a:t>Adding immunotherapy to chemotherapy in stage II/III TNBC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5D8B97-A08D-D0B0-E7C2-C5969E938C95}"/>
              </a:ext>
            </a:extLst>
          </p:cNvPr>
          <p:cNvGrpSpPr/>
          <p:nvPr/>
        </p:nvGrpSpPr>
        <p:grpSpPr>
          <a:xfrm>
            <a:off x="0" y="1907332"/>
            <a:ext cx="9144000" cy="1015663"/>
            <a:chOff x="-41072" y="1701464"/>
            <a:chExt cx="9144000" cy="10156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A0CD3E-D69A-5324-6395-E6536921AA44}"/>
                </a:ext>
              </a:extLst>
            </p:cNvPr>
            <p:cNvGrpSpPr/>
            <p:nvPr/>
          </p:nvGrpSpPr>
          <p:grpSpPr>
            <a:xfrm>
              <a:off x="-41072" y="1701464"/>
              <a:ext cx="4128836" cy="1015663"/>
              <a:chOff x="1146552" y="2997608"/>
              <a:chExt cx="4128836" cy="101566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C145B-0E78-622F-361D-2C9A78D5D32C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solidFill>
                      <a:srgbClr val="8F001A"/>
                    </a:solidFill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F46B355-FF01-014F-9678-33BE39795C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0454F7-BEC6-EBDA-EE42-D1F9CE5C79EB}"/>
                  </a:ext>
                </a:extLst>
              </p:cNvPr>
              <p:cNvSpPr txBox="1"/>
              <p:nvPr/>
            </p:nvSpPr>
            <p:spPr>
              <a:xfrm>
                <a:off x="3979244" y="330283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78E86C-D1B8-C7E8-3738-4DFA73C95F30}"/>
                </a:ext>
              </a:extLst>
            </p:cNvPr>
            <p:cNvSpPr txBox="1"/>
            <p:nvPr/>
          </p:nvSpPr>
          <p:spPr>
            <a:xfrm>
              <a:off x="5034984" y="1986861"/>
              <a:ext cx="4067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8F001A"/>
                  </a:solidFill>
                  <a:latin typeface="+mn-lt"/>
                </a:rPr>
                <a:t>Continue pembrolizumab  x 6 </a:t>
              </a:r>
              <a:r>
                <a:rPr lang="en-CA" sz="2000" dirty="0" err="1">
                  <a:solidFill>
                    <a:srgbClr val="8F001A"/>
                  </a:solidFill>
                  <a:latin typeface="+mn-lt"/>
                </a:rPr>
                <a:t>mo</a:t>
              </a:r>
              <a:endParaRPr lang="en-CA" sz="2000" dirty="0">
                <a:solidFill>
                  <a:srgbClr val="8F001A"/>
                </a:solidFill>
                <a:latin typeface="+mn-l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8C6705-41F6-9C25-0108-BFDBAFEC3F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4864" y="2206742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19E0E7-44DD-D79F-CDA1-BCB67FAA4EF4}"/>
              </a:ext>
            </a:extLst>
          </p:cNvPr>
          <p:cNvSpPr txBox="1"/>
          <p:nvPr/>
        </p:nvSpPr>
        <p:spPr>
          <a:xfrm>
            <a:off x="2987824" y="6276807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Schmid P et al. NEJM. Feb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7CBFA0-2158-FAA8-AE9A-47A1263B0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b="12351"/>
          <a:stretch/>
        </p:blipFill>
        <p:spPr>
          <a:xfrm>
            <a:off x="4535998" y="2946992"/>
            <a:ext cx="4256897" cy="2831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B0CA61-7055-877F-CEF0-1840F0CD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7" y="2932876"/>
            <a:ext cx="4339125" cy="28101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788AA9-DDA4-E38C-28BD-6DFE545AD1E9}"/>
              </a:ext>
            </a:extLst>
          </p:cNvPr>
          <p:cNvSpPr txBox="1"/>
          <p:nvPr/>
        </p:nvSpPr>
        <p:spPr>
          <a:xfrm>
            <a:off x="1044116" y="4149080"/>
            <a:ext cx="208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Disease-free survival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B6EDA-DD02-761B-4F89-10DEE36555E9}"/>
              </a:ext>
            </a:extLst>
          </p:cNvPr>
          <p:cNvSpPr txBox="1"/>
          <p:nvPr/>
        </p:nvSpPr>
        <p:spPr>
          <a:xfrm>
            <a:off x="5436096" y="4149080"/>
            <a:ext cx="2087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425417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2052DDF-4E33-A729-5E37-0229D26E0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15"/>
          <a:stretch/>
        </p:blipFill>
        <p:spPr>
          <a:xfrm>
            <a:off x="2231741" y="2877671"/>
            <a:ext cx="4608513" cy="3334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6707E-8F70-1A7D-4144-0ECCE87A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712968" cy="864096"/>
          </a:xfrm>
        </p:spPr>
        <p:txBody>
          <a:bodyPr/>
          <a:lstStyle/>
          <a:p>
            <a:r>
              <a:rPr lang="en-CA" dirty="0"/>
              <a:t>Adding immunotherapy to chemotherapy (Keynote 522): 5-year event-free survival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5D8B97-A08D-D0B0-E7C2-C5969E938C95}"/>
              </a:ext>
            </a:extLst>
          </p:cNvPr>
          <p:cNvGrpSpPr/>
          <p:nvPr/>
        </p:nvGrpSpPr>
        <p:grpSpPr>
          <a:xfrm>
            <a:off x="0" y="1907332"/>
            <a:ext cx="9144000" cy="1015663"/>
            <a:chOff x="-41072" y="1701464"/>
            <a:chExt cx="9144000" cy="10156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A0CD3E-D69A-5324-6395-E6536921AA44}"/>
                </a:ext>
              </a:extLst>
            </p:cNvPr>
            <p:cNvGrpSpPr/>
            <p:nvPr/>
          </p:nvGrpSpPr>
          <p:grpSpPr>
            <a:xfrm>
              <a:off x="-41072" y="1701464"/>
              <a:ext cx="4128836" cy="1015663"/>
              <a:chOff x="1146552" y="2997608"/>
              <a:chExt cx="4128836" cy="101566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C145B-0E78-622F-361D-2C9A78D5D32C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solidFill>
                      <a:srgbClr val="8F001A"/>
                    </a:solidFill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F46B355-FF01-014F-9678-33BE39795C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0454F7-BEC6-EBDA-EE42-D1F9CE5C79EB}"/>
                  </a:ext>
                </a:extLst>
              </p:cNvPr>
              <p:cNvSpPr txBox="1"/>
              <p:nvPr/>
            </p:nvSpPr>
            <p:spPr>
              <a:xfrm>
                <a:off x="3979244" y="330283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78E86C-D1B8-C7E8-3738-4DFA73C95F30}"/>
                </a:ext>
              </a:extLst>
            </p:cNvPr>
            <p:cNvSpPr txBox="1"/>
            <p:nvPr/>
          </p:nvSpPr>
          <p:spPr>
            <a:xfrm>
              <a:off x="5034984" y="1986861"/>
              <a:ext cx="4067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8F001A"/>
                  </a:solidFill>
                  <a:latin typeface="+mn-lt"/>
                </a:rPr>
                <a:t>Continue pembrolizumab  x 6 </a:t>
              </a:r>
              <a:r>
                <a:rPr lang="en-CA" sz="2000" dirty="0" err="1">
                  <a:solidFill>
                    <a:srgbClr val="8F001A"/>
                  </a:solidFill>
                  <a:latin typeface="+mn-lt"/>
                </a:rPr>
                <a:t>mo</a:t>
              </a:r>
              <a:endParaRPr lang="en-CA" sz="2000" dirty="0">
                <a:solidFill>
                  <a:srgbClr val="8F001A"/>
                </a:solidFill>
                <a:latin typeface="+mn-l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8C6705-41F6-9C25-0108-BFDBAFEC3F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4864" y="2206742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19E0E7-44DD-D79F-CDA1-BCB67FAA4EF4}"/>
              </a:ext>
            </a:extLst>
          </p:cNvPr>
          <p:cNvSpPr txBox="1"/>
          <p:nvPr/>
        </p:nvSpPr>
        <p:spPr>
          <a:xfrm>
            <a:off x="3455876" y="636657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Schmid et al. SABCS 2023 LBO1-01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788AA9-DDA4-E38C-28BD-6DFE545AD1E9}"/>
              </a:ext>
            </a:extLst>
          </p:cNvPr>
          <p:cNvSpPr txBox="1"/>
          <p:nvPr/>
        </p:nvSpPr>
        <p:spPr>
          <a:xfrm>
            <a:off x="6228184" y="4095887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n-lt"/>
              </a:rPr>
              <a:t>5-yr Disease-free survival</a:t>
            </a:r>
          </a:p>
        </p:txBody>
      </p:sp>
    </p:spTree>
    <p:extLst>
      <p:ext uri="{BB962C8B-B14F-4D97-AF65-F5344CB8AC3E}">
        <p14:creationId xmlns:p14="http://schemas.microsoft.com/office/powerpoint/2010/main" val="373986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774632" cy="864096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Honoraria: </a:t>
            </a:r>
            <a:r>
              <a:rPr lang="en-US" dirty="0"/>
              <a:t>ARIAD / Takeda Oncology, AstraZeneca Canada, Lilly</a:t>
            </a:r>
          </a:p>
          <a:p>
            <a:r>
              <a:rPr lang="en-US" b="1" dirty="0"/>
              <a:t>Advisory Roles: </a:t>
            </a:r>
            <a:r>
              <a:rPr lang="en-US" dirty="0"/>
              <a:t>Boehringer Ingelheim, Novartis Canada, Knight Therapeutics, Gilead Sciences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849071" y="17083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41412A11-ED37-C246-9B22-5C3108A6995A}" type="slidenum">
              <a:rPr lang="en-US" sz="1200">
                <a:solidFill>
                  <a:srgbClr val="A69C95"/>
                </a:solidFill>
                <a:latin typeface="Arial"/>
                <a:cs typeface="Arial"/>
              </a:rPr>
              <a:pPr algn="r"/>
              <a:t>2</a:t>
            </a:fld>
            <a:endParaRPr lang="en-US" sz="1200" dirty="0">
              <a:solidFill>
                <a:srgbClr val="A69C9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672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335714" cy="864096"/>
          </a:xfrm>
        </p:spPr>
        <p:txBody>
          <a:bodyPr/>
          <a:lstStyle/>
          <a:p>
            <a:r>
              <a:rPr lang="en-CA" dirty="0"/>
              <a:t>Case 1 – Scenario 1 – best case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3753544"/>
          </a:xfrm>
        </p:spPr>
        <p:txBody>
          <a:bodyPr/>
          <a:lstStyle/>
          <a:p>
            <a:r>
              <a:rPr lang="en-CA" dirty="0"/>
              <a:t>Ms. Smith’s medical oncologist recommends chemo plus immunotherapy (</a:t>
            </a:r>
            <a:r>
              <a:rPr lang="en-CA" dirty="0" err="1"/>
              <a:t>pembro</a:t>
            </a:r>
            <a:r>
              <a:rPr lang="en-CA" dirty="0"/>
              <a:t>) before surgery based on Keynote 522 results</a:t>
            </a:r>
          </a:p>
          <a:p>
            <a:r>
              <a:rPr lang="en-CA" dirty="0"/>
              <a:t>After chemo-immunotherapy, she undergoes successful lumpectomy and sentinel lymph node biopsy</a:t>
            </a:r>
          </a:p>
          <a:p>
            <a:r>
              <a:rPr lang="en-CA" dirty="0"/>
              <a:t>“No residual invasive cancer in breast tissue or sampled lymph nodes – ypT0, ypN0” = </a:t>
            </a:r>
            <a:r>
              <a:rPr lang="en-CA" dirty="0" err="1">
                <a:solidFill>
                  <a:srgbClr val="92D050"/>
                </a:solidFill>
              </a:rPr>
              <a:t>pCR</a:t>
            </a:r>
            <a:r>
              <a:rPr lang="en-CA" dirty="0">
                <a:solidFill>
                  <a:srgbClr val="92D050"/>
                </a:solidFill>
              </a:rPr>
              <a:t>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DBA922-7459-59B7-AED4-8E11A3DBDA28}"/>
              </a:ext>
            </a:extLst>
          </p:cNvPr>
          <p:cNvGrpSpPr/>
          <p:nvPr/>
        </p:nvGrpSpPr>
        <p:grpSpPr>
          <a:xfrm>
            <a:off x="0" y="4501571"/>
            <a:ext cx="9144000" cy="1015663"/>
            <a:chOff x="-41072" y="1701464"/>
            <a:chExt cx="9144000" cy="10156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18AD12-2269-11FA-1949-47F1409CD0BB}"/>
                </a:ext>
              </a:extLst>
            </p:cNvPr>
            <p:cNvGrpSpPr/>
            <p:nvPr/>
          </p:nvGrpSpPr>
          <p:grpSpPr>
            <a:xfrm>
              <a:off x="-41072" y="1701464"/>
              <a:ext cx="4128836" cy="1015663"/>
              <a:chOff x="1146552" y="2997608"/>
              <a:chExt cx="4128836" cy="10156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E628F3-C6D7-FA3E-F15D-34B1E6E3EAE0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117DC83-B9FA-A932-E193-4FE801BE00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F5839F-4F83-1185-4E29-CD86B0EC4CB7}"/>
                  </a:ext>
                </a:extLst>
              </p:cNvPr>
              <p:cNvSpPr txBox="1"/>
              <p:nvPr/>
            </p:nvSpPr>
            <p:spPr>
              <a:xfrm>
                <a:off x="3979244" y="330283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7AF9BF-2DFE-5D8C-AD99-4F4E6DADA8BE}"/>
                </a:ext>
              </a:extLst>
            </p:cNvPr>
            <p:cNvSpPr txBox="1"/>
            <p:nvPr/>
          </p:nvSpPr>
          <p:spPr>
            <a:xfrm>
              <a:off x="5034984" y="1986861"/>
              <a:ext cx="4067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92D050"/>
                  </a:solidFill>
                  <a:latin typeface="+mn-lt"/>
                </a:rPr>
                <a:t>Continue pembrolizumab  x 6 </a:t>
              </a:r>
              <a:r>
                <a:rPr lang="en-CA" sz="2000" dirty="0" err="1">
                  <a:solidFill>
                    <a:srgbClr val="92D050"/>
                  </a:solidFill>
                  <a:latin typeface="+mn-lt"/>
                </a:rPr>
                <a:t>mo</a:t>
              </a:r>
              <a:endParaRPr lang="en-CA" sz="2000" dirty="0">
                <a:solidFill>
                  <a:srgbClr val="92D050"/>
                </a:solidFill>
                <a:latin typeface="+mn-lt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4187E3A-B04F-BB60-A1C2-C3724C92B2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4864" y="2206742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B720D1E-C7C5-2C2D-3A09-7BF5A2657B40}"/>
              </a:ext>
            </a:extLst>
          </p:cNvPr>
          <p:cNvSpPr txBox="1"/>
          <p:nvPr/>
        </p:nvSpPr>
        <p:spPr>
          <a:xfrm>
            <a:off x="3995936" y="4581128"/>
            <a:ext cx="1019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err="1">
                <a:solidFill>
                  <a:srgbClr val="92D050"/>
                </a:solidFill>
                <a:latin typeface="+mn-lt"/>
              </a:rPr>
              <a:t>pCR</a:t>
            </a:r>
            <a:endParaRPr lang="en-CA" sz="20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873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1 – Scenario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4248472"/>
          </a:xfrm>
        </p:spPr>
        <p:txBody>
          <a:bodyPr/>
          <a:lstStyle/>
          <a:p>
            <a:r>
              <a:rPr lang="en-CA" sz="1800" dirty="0">
                <a:latin typeface="+mn-lt"/>
              </a:rPr>
              <a:t>Historically, </a:t>
            </a:r>
            <a:r>
              <a:rPr lang="en-CA" sz="1800" b="1" dirty="0" err="1">
                <a:latin typeface="+mn-lt"/>
              </a:rPr>
              <a:t>pCR</a:t>
            </a:r>
            <a:r>
              <a:rPr lang="en-CA" sz="1800" dirty="0">
                <a:latin typeface="+mn-lt"/>
              </a:rPr>
              <a:t> = good long-term outcome (remember few slides ago)</a:t>
            </a:r>
          </a:p>
          <a:p>
            <a:r>
              <a:rPr lang="en-CA" sz="1800" dirty="0">
                <a:latin typeface="+mn-lt"/>
              </a:rPr>
              <a:t>KN522 study: In </a:t>
            </a:r>
            <a:r>
              <a:rPr lang="en-CA" sz="1800" dirty="0" err="1">
                <a:latin typeface="+mn-lt"/>
              </a:rPr>
              <a:t>pCR</a:t>
            </a:r>
            <a:r>
              <a:rPr lang="en-CA" sz="1800" dirty="0">
                <a:latin typeface="+mn-lt"/>
              </a:rPr>
              <a:t> group, minimal difference in disease-free (event-free) survival with the addition of pembrolizumab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7CDB8-9332-6448-74DD-63590CE40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50" y="2780929"/>
            <a:ext cx="4938482" cy="3452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7E983-8EC4-66E0-FB9C-D8C694A4B550}"/>
              </a:ext>
            </a:extLst>
          </p:cNvPr>
          <p:cNvSpPr txBox="1"/>
          <p:nvPr/>
        </p:nvSpPr>
        <p:spPr>
          <a:xfrm>
            <a:off x="2951820" y="6236008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err="1"/>
              <a:t>Pusztai</a:t>
            </a:r>
            <a:r>
              <a:rPr lang="en-CA" sz="1100" dirty="0"/>
              <a:t> L et al. ASCO 2022 – </a:t>
            </a:r>
            <a:r>
              <a:rPr lang="en-CA" sz="1100" dirty="0" err="1"/>
              <a:t>Abstr</a:t>
            </a:r>
            <a:r>
              <a:rPr lang="en-CA" sz="1100" dirty="0"/>
              <a:t> 503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2B54E-842E-65DD-2D4E-6B17E35A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852938"/>
            <a:ext cx="1608844" cy="5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57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3403-C825-34A2-9073-649BBD10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 we need pembrolizumab after surgery if </a:t>
            </a:r>
            <a:r>
              <a:rPr lang="en-CA" dirty="0" err="1"/>
              <a:t>pCR</a:t>
            </a:r>
            <a:r>
              <a:rPr lang="en-CA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9AB5D-81F5-3E35-335D-B37B8B672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OPTIMICE-</a:t>
            </a:r>
            <a:r>
              <a:rPr lang="en-CA" dirty="0" err="1"/>
              <a:t>pCR</a:t>
            </a:r>
            <a:r>
              <a:rPr lang="en-CA" dirty="0"/>
              <a:t> (NCT 05812807) – ongoing enrollment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58989E-7985-5633-692F-BDACA9D7CFF9}"/>
              </a:ext>
            </a:extLst>
          </p:cNvPr>
          <p:cNvGrpSpPr/>
          <p:nvPr/>
        </p:nvGrpSpPr>
        <p:grpSpPr>
          <a:xfrm>
            <a:off x="360040" y="2773788"/>
            <a:ext cx="8676456" cy="1375292"/>
            <a:chOff x="288032" y="1928607"/>
            <a:chExt cx="8676456" cy="137529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ECEA05-FA03-F92A-C459-8B996E3D6E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71900" y="2633137"/>
              <a:ext cx="648072" cy="37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2335D7-1C66-A8C4-4FE6-00BBC1297C3E}"/>
                </a:ext>
              </a:extLst>
            </p:cNvPr>
            <p:cNvSpPr txBox="1"/>
            <p:nvPr/>
          </p:nvSpPr>
          <p:spPr>
            <a:xfrm>
              <a:off x="4377680" y="2438079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err="1">
                  <a:solidFill>
                    <a:srgbClr val="92D050"/>
                  </a:solidFill>
                </a:rPr>
                <a:t>pCR</a:t>
              </a:r>
              <a:endParaRPr lang="en-CA" sz="2000" dirty="0">
                <a:solidFill>
                  <a:srgbClr val="92D05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EFCB41-74AF-264C-78B4-B4BB5948B3F8}"/>
                </a:ext>
              </a:extLst>
            </p:cNvPr>
            <p:cNvGrpSpPr/>
            <p:nvPr/>
          </p:nvGrpSpPr>
          <p:grpSpPr>
            <a:xfrm>
              <a:off x="288032" y="1928607"/>
              <a:ext cx="8676456" cy="1375292"/>
              <a:chOff x="0" y="1928607"/>
              <a:chExt cx="8676456" cy="137529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84BC0D7-BF9A-94DF-71D5-C926E9AE52F5}"/>
                  </a:ext>
                </a:extLst>
              </p:cNvPr>
              <p:cNvGrpSpPr/>
              <p:nvPr/>
            </p:nvGrpSpPr>
            <p:grpSpPr>
              <a:xfrm>
                <a:off x="0" y="1928607"/>
                <a:ext cx="8676456" cy="1219912"/>
                <a:chOff x="-41072" y="1497215"/>
                <a:chExt cx="8676456" cy="1219912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D7A10132-1443-9A6A-B6E8-53B18309332C}"/>
                    </a:ext>
                  </a:extLst>
                </p:cNvPr>
                <p:cNvGrpSpPr/>
                <p:nvPr/>
              </p:nvGrpSpPr>
              <p:grpSpPr>
                <a:xfrm>
                  <a:off x="-41072" y="1701464"/>
                  <a:ext cx="3707904" cy="1015663"/>
                  <a:chOff x="1146552" y="2997608"/>
                  <a:chExt cx="3707904" cy="1015663"/>
                </a:xfrm>
              </p:grpSpPr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29D22CDE-7DD3-E1FD-2AC9-C6EA2C6152D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6552" y="2997608"/>
                    <a:ext cx="2088232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2000" dirty="0">
                        <a:latin typeface="+mn-lt"/>
                      </a:rPr>
                      <a:t>Pembrolizumab </a:t>
                    </a:r>
                  </a:p>
                  <a:p>
                    <a:pPr algn="ctr"/>
                    <a:r>
                      <a:rPr lang="en-CA" sz="2000" dirty="0">
                        <a:latin typeface="+mn-lt"/>
                      </a:rPr>
                      <a:t>+</a:t>
                    </a:r>
                  </a:p>
                  <a:p>
                    <a:pPr algn="ctr"/>
                    <a:r>
                      <a:rPr lang="en-CA" sz="2000" dirty="0">
                        <a:latin typeface="+mn-lt"/>
                      </a:rPr>
                      <a:t>Chemotherapy</a:t>
                    </a:r>
                  </a:p>
                </p:txBody>
              </p:sp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167B1F15-D809-1D08-567A-4FF59692B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2910240" y="3501664"/>
                    <a:ext cx="648072" cy="377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7D4236A-79A5-7497-9727-5120C01CD3E0}"/>
                      </a:ext>
                    </a:extLst>
                  </p:cNvPr>
                  <p:cNvSpPr txBox="1"/>
                  <p:nvPr/>
                </p:nvSpPr>
                <p:spPr>
                  <a:xfrm>
                    <a:off x="3558312" y="3302831"/>
                    <a:ext cx="129614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2000" dirty="0">
                        <a:latin typeface="+mn-lt"/>
                      </a:rPr>
                      <a:t>Surgery</a:t>
                    </a: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21C52FB-264D-783E-4E2A-FE75D137A980}"/>
                    </a:ext>
                  </a:extLst>
                </p:cNvPr>
                <p:cNvSpPr txBox="1"/>
                <p:nvPr/>
              </p:nvSpPr>
              <p:spPr>
                <a:xfrm>
                  <a:off x="5467032" y="1497215"/>
                  <a:ext cx="3168352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>
                      <a:latin typeface="+mn-lt"/>
                    </a:rPr>
                    <a:t>Pembrolizumab  x 6 </a:t>
                  </a:r>
                  <a:r>
                    <a:rPr lang="en-CA" sz="2000" dirty="0" err="1">
                      <a:latin typeface="+mn-lt"/>
                    </a:rPr>
                    <a:t>mo</a:t>
                  </a:r>
                  <a:endParaRPr lang="en-CA" sz="2000" dirty="0">
                    <a:latin typeface="+mn-lt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199327-4CAE-2584-87B6-B6F400453D9B}"/>
                  </a:ext>
                </a:extLst>
              </p:cNvPr>
              <p:cNvSpPr txBox="1"/>
              <p:nvPr/>
            </p:nvSpPr>
            <p:spPr>
              <a:xfrm>
                <a:off x="5510009" y="2903789"/>
                <a:ext cx="269068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>
                    <a:latin typeface="+mn-lt"/>
                  </a:rPr>
                  <a:t>Observation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8258561-5A45-57DB-E89C-E57F5CD1B7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940424" y="2132856"/>
                <a:ext cx="472480" cy="4532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7032609-6ED2-E2D6-768F-A13DB0FEC7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40424" y="2730152"/>
                <a:ext cx="567680" cy="37281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83299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94ADEB-E563-9A66-A4F9-82262F3A4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56" b="21851"/>
          <a:stretch/>
        </p:blipFill>
        <p:spPr>
          <a:xfrm>
            <a:off x="2096326" y="1771524"/>
            <a:ext cx="4951351" cy="39493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1A280-BBDA-A62F-CF88-4A9E483F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Residual cancer burden (RCB) is highly prognostic in TNBC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944B2-4E30-4B12-3F68-CFA5F1489AD1}"/>
              </a:ext>
            </a:extLst>
          </p:cNvPr>
          <p:cNvSpPr txBox="1"/>
          <p:nvPr/>
        </p:nvSpPr>
        <p:spPr>
          <a:xfrm>
            <a:off x="2951819" y="6071435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Yau C et al. Lancet Oncol Jan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D764C-BC9C-B965-62DB-7B5FB43189EB}"/>
              </a:ext>
            </a:extLst>
          </p:cNvPr>
          <p:cNvSpPr txBox="1"/>
          <p:nvPr/>
        </p:nvSpPr>
        <p:spPr>
          <a:xfrm>
            <a:off x="5594940" y="479715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049ADB"/>
                </a:solidFill>
                <a:latin typeface="+mn-lt"/>
              </a:rPr>
              <a:t>RCB-3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F4C929-72C8-BA98-2636-8A265DF8D72C}"/>
              </a:ext>
            </a:extLst>
          </p:cNvPr>
          <p:cNvSpPr txBox="1"/>
          <p:nvPr/>
        </p:nvSpPr>
        <p:spPr>
          <a:xfrm>
            <a:off x="5594850" y="357301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92D050"/>
                </a:solidFill>
                <a:latin typeface="+mn-lt"/>
              </a:rPr>
              <a:t>RCB-2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5DB172-09DC-9BAD-E0BF-0E7052F09938}"/>
              </a:ext>
            </a:extLst>
          </p:cNvPr>
          <p:cNvSpPr txBox="1"/>
          <p:nvPr/>
        </p:nvSpPr>
        <p:spPr>
          <a:xfrm>
            <a:off x="5594850" y="302889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0000"/>
                </a:solidFill>
                <a:latin typeface="+mn-lt"/>
              </a:rPr>
              <a:t>RCB-1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B15617-B190-46C9-9BF1-AB501A5246A5}"/>
              </a:ext>
            </a:extLst>
          </p:cNvPr>
          <p:cNvSpPr txBox="1"/>
          <p:nvPr/>
        </p:nvSpPr>
        <p:spPr>
          <a:xfrm>
            <a:off x="5594850" y="229873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002060"/>
                </a:solidFill>
                <a:latin typeface="+mn-lt"/>
              </a:rPr>
              <a:t>RCB-0</a:t>
            </a:r>
          </a:p>
        </p:txBody>
      </p:sp>
    </p:spTree>
    <p:extLst>
      <p:ext uri="{BB962C8B-B14F-4D97-AF65-F5344CB8AC3E}">
        <p14:creationId xmlns:p14="http://schemas.microsoft.com/office/powerpoint/2010/main" val="2479389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1 – Scenario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6"/>
            <a:ext cx="8335714" cy="3753544"/>
          </a:xfrm>
        </p:spPr>
        <p:txBody>
          <a:bodyPr/>
          <a:lstStyle/>
          <a:p>
            <a:r>
              <a:rPr lang="en-CA" sz="1800" dirty="0"/>
              <a:t>After chemo-immunotherapy (per KN522), Ms. Smith underwent breast surgery</a:t>
            </a:r>
          </a:p>
          <a:p>
            <a:r>
              <a:rPr lang="en-CA" sz="1800" dirty="0"/>
              <a:t>“Residual 2.5 cm focus of grade 3 invasive carcinoma in breast tissue (70% tumor cellularity) + 3 out of 3 lymph nodes with metastatic carcinoma, largest focus 25 mm) </a:t>
            </a:r>
          </a:p>
          <a:p>
            <a:r>
              <a:rPr lang="en-CA" sz="1800" dirty="0"/>
              <a:t>ypT2, ypN1a, </a:t>
            </a:r>
            <a:r>
              <a:rPr lang="en-CA" sz="1800" dirty="0">
                <a:solidFill>
                  <a:srgbClr val="C00000"/>
                </a:solidFill>
              </a:rPr>
              <a:t>Residual Cancer Burden (RCB)-3 = non-</a:t>
            </a:r>
            <a:r>
              <a:rPr lang="en-CA" sz="1800" dirty="0" err="1">
                <a:solidFill>
                  <a:srgbClr val="C00000"/>
                </a:solidFill>
              </a:rPr>
              <a:t>pCR</a:t>
            </a:r>
            <a:r>
              <a:rPr lang="en-CA" sz="1800" dirty="0">
                <a:solidFill>
                  <a:srgbClr val="C00000"/>
                </a:solidFill>
              </a:rPr>
              <a:t>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5FACE0-C624-BC99-DEA8-A4A045F4ED87}"/>
              </a:ext>
            </a:extLst>
          </p:cNvPr>
          <p:cNvGrpSpPr/>
          <p:nvPr/>
        </p:nvGrpSpPr>
        <p:grpSpPr>
          <a:xfrm>
            <a:off x="179512" y="3565465"/>
            <a:ext cx="8968163" cy="1015663"/>
            <a:chOff x="0" y="2845385"/>
            <a:chExt cx="8968163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720D1E-C7C5-2C2D-3A09-7BF5A2657B40}"/>
                </a:ext>
              </a:extLst>
            </p:cNvPr>
            <p:cNvSpPr txBox="1"/>
            <p:nvPr/>
          </p:nvSpPr>
          <p:spPr>
            <a:xfrm>
              <a:off x="3456384" y="2996952"/>
              <a:ext cx="1019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Non- </a:t>
              </a:r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pCR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18AD12-2269-11FA-1949-47F1409CD0BB}"/>
                </a:ext>
              </a:extLst>
            </p:cNvPr>
            <p:cNvGrpSpPr/>
            <p:nvPr/>
          </p:nvGrpSpPr>
          <p:grpSpPr>
            <a:xfrm>
              <a:off x="0" y="2845385"/>
              <a:ext cx="3744416" cy="1015663"/>
              <a:chOff x="1146552" y="2997608"/>
              <a:chExt cx="3744416" cy="10156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E628F3-C6D7-FA3E-F15D-34B1E6E3EAE0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117DC83-B9FA-A932-E193-4FE801BE00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68458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F5839F-4F83-1185-4E29-CD86B0EC4CB7}"/>
                  </a:ext>
                </a:extLst>
              </p:cNvPr>
              <p:cNvSpPr txBox="1"/>
              <p:nvPr/>
            </p:nvSpPr>
            <p:spPr>
              <a:xfrm>
                <a:off x="3594824" y="329319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CC93AAB-9907-A408-9425-E98E684CC119}"/>
                </a:ext>
              </a:extLst>
            </p:cNvPr>
            <p:cNvSpPr txBox="1"/>
            <p:nvPr/>
          </p:nvSpPr>
          <p:spPr>
            <a:xfrm>
              <a:off x="4396163" y="3140968"/>
              <a:ext cx="4572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What next after surgery???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55E3F5-CC1B-72B9-E4D3-181C2744F22C}"/>
              </a:ext>
            </a:extLst>
          </p:cNvPr>
          <p:cNvCxnSpPr>
            <a:cxnSpLocks/>
          </p:cNvCxnSpPr>
          <p:nvPr/>
        </p:nvCxnSpPr>
        <p:spPr bwMode="auto">
          <a:xfrm>
            <a:off x="3815408" y="4077072"/>
            <a:ext cx="6845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27071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707E-8F70-1A7D-4144-0ECCE87A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92696"/>
            <a:ext cx="9001000" cy="864096"/>
          </a:xfrm>
        </p:spPr>
        <p:txBody>
          <a:bodyPr/>
          <a:lstStyle/>
          <a:p>
            <a:r>
              <a:rPr lang="en-CA" dirty="0"/>
              <a:t>CREATE-X study (published before KN522):</a:t>
            </a:r>
            <a:br>
              <a:rPr lang="en-CA" dirty="0"/>
            </a:br>
            <a:r>
              <a:rPr lang="en-CA" dirty="0"/>
              <a:t>More chemo if residual disease (non-</a:t>
            </a:r>
            <a:r>
              <a:rPr lang="en-CA" dirty="0" err="1"/>
              <a:t>pCR</a:t>
            </a:r>
            <a:r>
              <a:rPr lang="en-CA" dirty="0"/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2179F-9232-AC58-14A8-C124B6E6D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841"/>
            <a:ext cx="9144000" cy="29944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45D8B97-A08D-D0B0-E7C2-C5969E938C95}"/>
              </a:ext>
            </a:extLst>
          </p:cNvPr>
          <p:cNvGrpSpPr/>
          <p:nvPr/>
        </p:nvGrpSpPr>
        <p:grpSpPr>
          <a:xfrm>
            <a:off x="41072" y="1701868"/>
            <a:ext cx="9067432" cy="1223076"/>
            <a:chOff x="0" y="1496002"/>
            <a:chExt cx="9067432" cy="12230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A0CD3E-D69A-5324-6395-E6536921AA44}"/>
                </a:ext>
              </a:extLst>
            </p:cNvPr>
            <p:cNvGrpSpPr/>
            <p:nvPr/>
          </p:nvGrpSpPr>
          <p:grpSpPr>
            <a:xfrm>
              <a:off x="0" y="1844824"/>
              <a:ext cx="4139952" cy="400110"/>
              <a:chOff x="1187624" y="3140968"/>
              <a:chExt cx="4139952" cy="40011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C145B-0E78-622F-361D-2C9A78D5D32C}"/>
                  </a:ext>
                </a:extLst>
              </p:cNvPr>
              <p:cNvSpPr txBox="1"/>
              <p:nvPr/>
            </p:nvSpPr>
            <p:spPr>
              <a:xfrm>
                <a:off x="1187624" y="3140968"/>
                <a:ext cx="20882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F46B355-FF01-014F-9678-33BE39795C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95328" y="3341023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0454F7-BEC6-EBDA-EE42-D1F9CE5C79EB}"/>
                  </a:ext>
                </a:extLst>
              </p:cNvPr>
              <p:cNvSpPr txBox="1"/>
              <p:nvPr/>
            </p:nvSpPr>
            <p:spPr>
              <a:xfrm>
                <a:off x="4031432" y="3140968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F3DAB5-B54A-7752-758C-B581B1FE6C98}"/>
                </a:ext>
              </a:extLst>
            </p:cNvPr>
            <p:cNvSpPr txBox="1"/>
            <p:nvPr/>
          </p:nvSpPr>
          <p:spPr>
            <a:xfrm>
              <a:off x="5076056" y="1690549"/>
              <a:ext cx="827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non</a:t>
              </a:r>
            </a:p>
            <a:p>
              <a:pPr algn="ctr"/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pCR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46A80E2-0D1D-5832-4832-3421AEF6A6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96136" y="1690549"/>
              <a:ext cx="792088" cy="35394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78E86C-D1B8-C7E8-3738-4DFA73C95F30}"/>
                </a:ext>
              </a:extLst>
            </p:cNvPr>
            <p:cNvSpPr txBox="1"/>
            <p:nvPr/>
          </p:nvSpPr>
          <p:spPr>
            <a:xfrm>
              <a:off x="6562066" y="1496002"/>
              <a:ext cx="250536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Capecitabine x 6 </a:t>
              </a:r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mo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8C6705-41F6-9C25-0108-BFDBAFEC3F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95936" y="206084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096DCE4-4940-C20C-5FB0-B978B5A80A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1993" y="2165080"/>
              <a:ext cx="792088" cy="392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144074-FE2D-6CB6-5412-98034D97994A}"/>
                </a:ext>
              </a:extLst>
            </p:cNvPr>
            <p:cNvSpPr txBox="1"/>
            <p:nvPr/>
          </p:nvSpPr>
          <p:spPr>
            <a:xfrm>
              <a:off x="6584081" y="2318968"/>
              <a:ext cx="100350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Control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19E0E7-44DD-D79F-CDA1-BCB67FAA4EF4}"/>
              </a:ext>
            </a:extLst>
          </p:cNvPr>
          <p:cNvSpPr txBox="1"/>
          <p:nvPr/>
        </p:nvSpPr>
        <p:spPr>
          <a:xfrm>
            <a:off x="2951820" y="6277011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Masuda N et al. NEJM. June 2017</a:t>
            </a:r>
          </a:p>
        </p:txBody>
      </p:sp>
    </p:spTree>
    <p:extLst>
      <p:ext uri="{BB962C8B-B14F-4D97-AF65-F5344CB8AC3E}">
        <p14:creationId xmlns:p14="http://schemas.microsoft.com/office/powerpoint/2010/main" val="3974227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707E-8F70-1A7D-4144-0ECCE87A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36712"/>
            <a:ext cx="8928992" cy="864096"/>
          </a:xfrm>
        </p:spPr>
        <p:txBody>
          <a:bodyPr/>
          <a:lstStyle/>
          <a:p>
            <a:r>
              <a:rPr lang="en-CA" sz="2400" dirty="0"/>
              <a:t>Keynote 522 did not allow combining pembrolizumab w/ capecitabine after surgery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5D8B97-A08D-D0B0-E7C2-C5969E938C95}"/>
              </a:ext>
            </a:extLst>
          </p:cNvPr>
          <p:cNvGrpSpPr/>
          <p:nvPr/>
        </p:nvGrpSpPr>
        <p:grpSpPr>
          <a:xfrm>
            <a:off x="36004" y="2852936"/>
            <a:ext cx="9144000" cy="1015663"/>
            <a:chOff x="-41072" y="1701464"/>
            <a:chExt cx="9144000" cy="10156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A0CD3E-D69A-5324-6395-E6536921AA44}"/>
                </a:ext>
              </a:extLst>
            </p:cNvPr>
            <p:cNvGrpSpPr/>
            <p:nvPr/>
          </p:nvGrpSpPr>
          <p:grpSpPr>
            <a:xfrm>
              <a:off x="-41072" y="1701464"/>
              <a:ext cx="4128836" cy="1015663"/>
              <a:chOff x="1146552" y="2997608"/>
              <a:chExt cx="4128836" cy="101566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7C145B-0E78-622F-361D-2C9A78D5D32C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solidFill>
                      <a:srgbClr val="8F001A"/>
                    </a:solidFill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F46B355-FF01-014F-9678-33BE39795C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0454F7-BEC6-EBDA-EE42-D1F9CE5C79EB}"/>
                  </a:ext>
                </a:extLst>
              </p:cNvPr>
              <p:cNvSpPr txBox="1"/>
              <p:nvPr/>
            </p:nvSpPr>
            <p:spPr>
              <a:xfrm>
                <a:off x="3979244" y="330283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78E86C-D1B8-C7E8-3738-4DFA73C95F30}"/>
                </a:ext>
              </a:extLst>
            </p:cNvPr>
            <p:cNvSpPr txBox="1"/>
            <p:nvPr/>
          </p:nvSpPr>
          <p:spPr>
            <a:xfrm>
              <a:off x="5034984" y="1986861"/>
              <a:ext cx="4067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Continue pembrolizumab  x 6 </a:t>
              </a:r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mo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8C6705-41F6-9C25-0108-BFDBAFEC3F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4864" y="2206742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19E0E7-44DD-D79F-CDA1-BCB67FAA4EF4}"/>
              </a:ext>
            </a:extLst>
          </p:cNvPr>
          <p:cNvSpPr txBox="1"/>
          <p:nvPr/>
        </p:nvSpPr>
        <p:spPr>
          <a:xfrm>
            <a:off x="2951820" y="6322093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Schmid et al. SABCS 2023 LBO1-01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4F0D3-CBB5-E625-D4EB-6FCDA8A95175}"/>
              </a:ext>
            </a:extLst>
          </p:cNvPr>
          <p:cNvSpPr txBox="1"/>
          <p:nvPr/>
        </p:nvSpPr>
        <p:spPr>
          <a:xfrm>
            <a:off x="5157355" y="3620903"/>
            <a:ext cx="38791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800" b="1" dirty="0">
                <a:solidFill>
                  <a:srgbClr val="FF0000"/>
                </a:solidFill>
                <a:latin typeface="+mn-lt"/>
              </a:rPr>
              <a:t>Capecitabine not allowed in KN522 even if non-</a:t>
            </a:r>
            <a:r>
              <a:rPr lang="en-CA" sz="1800" b="1" dirty="0" err="1">
                <a:solidFill>
                  <a:srgbClr val="FF0000"/>
                </a:solidFill>
                <a:latin typeface="+mn-lt"/>
              </a:rPr>
              <a:t>pCR</a:t>
            </a:r>
            <a:endParaRPr lang="en-CA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C0778-931E-E08E-28FA-FE261CDA24EA}"/>
              </a:ext>
            </a:extLst>
          </p:cNvPr>
          <p:cNvSpPr txBox="1"/>
          <p:nvPr/>
        </p:nvSpPr>
        <p:spPr>
          <a:xfrm>
            <a:off x="4017953" y="3035048"/>
            <a:ext cx="94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C00000"/>
                </a:solidFill>
                <a:latin typeface="+mn-lt"/>
              </a:rPr>
              <a:t>Non-</a:t>
            </a:r>
            <a:r>
              <a:rPr lang="en-CA" sz="1800" dirty="0" err="1">
                <a:solidFill>
                  <a:srgbClr val="C00000"/>
                </a:solidFill>
                <a:latin typeface="+mn-lt"/>
              </a:rPr>
              <a:t>pCR</a:t>
            </a:r>
            <a:endParaRPr lang="en-CA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4CCA8-B938-47BD-50AF-A1B4DBDBC5E3}"/>
              </a:ext>
            </a:extLst>
          </p:cNvPr>
          <p:cNvSpPr txBox="1"/>
          <p:nvPr/>
        </p:nvSpPr>
        <p:spPr>
          <a:xfrm>
            <a:off x="107504" y="2276872"/>
            <a:ext cx="4464496" cy="400110"/>
          </a:xfrm>
          <a:prstGeom prst="rect">
            <a:avLst/>
          </a:prstGeom>
          <a:noFill/>
          <a:ln>
            <a:solidFill>
              <a:srgbClr val="8F001A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8F001A"/>
                </a:solidFill>
                <a:latin typeface="+mn-lt"/>
              </a:rPr>
              <a:t>KN522 experimental treatment arm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EAAC2-ADF1-C705-E831-9AFB9F68B00A}"/>
              </a:ext>
            </a:extLst>
          </p:cNvPr>
          <p:cNvSpPr txBox="1"/>
          <p:nvPr/>
        </p:nvSpPr>
        <p:spPr>
          <a:xfrm>
            <a:off x="833143" y="4613708"/>
            <a:ext cx="734481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8F001A"/>
                </a:solidFill>
                <a:latin typeface="+mn-lt"/>
              </a:rPr>
              <a:t>If non-</a:t>
            </a:r>
            <a:r>
              <a:rPr lang="en-CA" sz="2000" b="1" dirty="0" err="1">
                <a:solidFill>
                  <a:srgbClr val="8F001A"/>
                </a:solidFill>
                <a:latin typeface="+mn-lt"/>
              </a:rPr>
              <a:t>pCR</a:t>
            </a:r>
            <a:r>
              <a:rPr lang="en-CA" sz="2000" b="1" dirty="0">
                <a:solidFill>
                  <a:srgbClr val="8F001A"/>
                </a:solidFill>
                <a:latin typeface="+mn-lt"/>
              </a:rPr>
              <a:t>: Should we combine capecitabine + pembrolizumab?</a:t>
            </a:r>
          </a:p>
          <a:p>
            <a:pPr algn="ctr"/>
            <a:endParaRPr lang="en-CA" sz="1100" b="1" dirty="0">
              <a:solidFill>
                <a:srgbClr val="8F001A"/>
              </a:solidFill>
              <a:latin typeface="+mn-lt"/>
            </a:endParaRPr>
          </a:p>
          <a:p>
            <a:pPr algn="ctr"/>
            <a:r>
              <a:rPr lang="en-CA" sz="2000" b="1" dirty="0">
                <a:solidFill>
                  <a:srgbClr val="8F001A"/>
                </a:solidFill>
                <a:latin typeface="+mn-lt"/>
              </a:rPr>
              <a:t>Drug access for the combination is an issue in some provinces</a:t>
            </a:r>
          </a:p>
        </p:txBody>
      </p:sp>
    </p:spTree>
    <p:extLst>
      <p:ext uri="{BB962C8B-B14F-4D97-AF65-F5344CB8AC3E}">
        <p14:creationId xmlns:p14="http://schemas.microsoft.com/office/powerpoint/2010/main" val="2648739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1 – Scenario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6"/>
            <a:ext cx="8335714" cy="3753544"/>
          </a:xfrm>
        </p:spPr>
        <p:txBody>
          <a:bodyPr/>
          <a:lstStyle/>
          <a:p>
            <a:r>
              <a:rPr lang="en-CA" sz="1800" dirty="0"/>
              <a:t>After chemo-immunotherapy (per KN522), Ms. Smith underwent breast surgery</a:t>
            </a:r>
          </a:p>
          <a:p>
            <a:r>
              <a:rPr lang="en-CA" sz="1800" dirty="0"/>
              <a:t>“Residual 2.5 cm focus of grade 3 invasive carcinoma in breast tissue (70% tumor cellularity) + 3 out of 3 lymph nodes with metastatic carcinoma, largest focus 25 mm) </a:t>
            </a:r>
          </a:p>
          <a:p>
            <a:r>
              <a:rPr lang="en-CA" sz="1800" dirty="0"/>
              <a:t>ypT2, ypN1a, </a:t>
            </a:r>
            <a:r>
              <a:rPr lang="en-CA" sz="1800" dirty="0">
                <a:solidFill>
                  <a:srgbClr val="C00000"/>
                </a:solidFill>
              </a:rPr>
              <a:t>RCB-3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5FACE0-C624-BC99-DEA8-A4A045F4ED87}"/>
              </a:ext>
            </a:extLst>
          </p:cNvPr>
          <p:cNvGrpSpPr/>
          <p:nvPr/>
        </p:nvGrpSpPr>
        <p:grpSpPr>
          <a:xfrm>
            <a:off x="179512" y="3212976"/>
            <a:ext cx="8928992" cy="2369880"/>
            <a:chOff x="0" y="2198480"/>
            <a:chExt cx="8928992" cy="236988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720D1E-C7C5-2C2D-3A09-7BF5A2657B40}"/>
                </a:ext>
              </a:extLst>
            </p:cNvPr>
            <p:cNvSpPr txBox="1"/>
            <p:nvPr/>
          </p:nvSpPr>
          <p:spPr>
            <a:xfrm>
              <a:off x="3456384" y="2996952"/>
              <a:ext cx="1019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Non- </a:t>
              </a:r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pCR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18AD12-2269-11FA-1949-47F1409CD0BB}"/>
                </a:ext>
              </a:extLst>
            </p:cNvPr>
            <p:cNvGrpSpPr/>
            <p:nvPr/>
          </p:nvGrpSpPr>
          <p:grpSpPr>
            <a:xfrm>
              <a:off x="0" y="2845385"/>
              <a:ext cx="3744416" cy="1015663"/>
              <a:chOff x="1146552" y="2997608"/>
              <a:chExt cx="3744416" cy="10156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E628F3-C6D7-FA3E-F15D-34B1E6E3EAE0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117DC83-B9FA-A932-E193-4FE801BE00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68458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F5839F-4F83-1185-4E29-CD86B0EC4CB7}"/>
                  </a:ext>
                </a:extLst>
              </p:cNvPr>
              <p:cNvSpPr txBox="1"/>
              <p:nvPr/>
            </p:nvSpPr>
            <p:spPr>
              <a:xfrm>
                <a:off x="3594824" y="329319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CC93AAB-9907-A408-9425-E98E684CC119}"/>
                </a:ext>
              </a:extLst>
            </p:cNvPr>
            <p:cNvSpPr txBox="1"/>
            <p:nvPr/>
          </p:nvSpPr>
          <p:spPr>
            <a:xfrm>
              <a:off x="4356992" y="2198480"/>
              <a:ext cx="4572000" cy="23698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Pembrolizumab +/- capecitabine is (KN522 + CREATE-X)</a:t>
              </a:r>
            </a:p>
            <a:p>
              <a:endParaRPr lang="en-CA" sz="2000" dirty="0">
                <a:solidFill>
                  <a:srgbClr val="C00000"/>
                </a:solidFill>
                <a:latin typeface="+mn-lt"/>
              </a:endParaRPr>
            </a:p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Pembrolizumab alone (KN522)</a:t>
              </a:r>
            </a:p>
            <a:p>
              <a:endParaRPr lang="en-CA" sz="1400" dirty="0">
                <a:solidFill>
                  <a:srgbClr val="C00000"/>
                </a:solidFill>
                <a:latin typeface="+mn-lt"/>
              </a:endParaRPr>
            </a:p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Capecitabine alone (CREATE-X)</a:t>
              </a:r>
            </a:p>
            <a:p>
              <a:endParaRPr lang="en-CA" sz="1400" dirty="0">
                <a:solidFill>
                  <a:srgbClr val="C00000"/>
                </a:solidFill>
                <a:latin typeface="+mn-lt"/>
              </a:endParaRPr>
            </a:p>
            <a:p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Clinical trial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55E3F5-CC1B-72B9-E4D3-181C2744F22C}"/>
              </a:ext>
            </a:extLst>
          </p:cNvPr>
          <p:cNvCxnSpPr>
            <a:cxnSpLocks/>
          </p:cNvCxnSpPr>
          <p:nvPr/>
        </p:nvCxnSpPr>
        <p:spPr bwMode="auto">
          <a:xfrm>
            <a:off x="3815408" y="4365104"/>
            <a:ext cx="6845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5D12B0C-FCAF-A170-42ED-425DA4FE22FA}"/>
              </a:ext>
            </a:extLst>
          </p:cNvPr>
          <p:cNvGrpSpPr/>
          <p:nvPr/>
        </p:nvGrpSpPr>
        <p:grpSpPr>
          <a:xfrm>
            <a:off x="7902216" y="2348880"/>
            <a:ext cx="1241784" cy="864096"/>
            <a:chOff x="7145326" y="1645574"/>
            <a:chExt cx="1523015" cy="979510"/>
          </a:xfrm>
        </p:grpSpPr>
        <p:sp>
          <p:nvSpPr>
            <p:cNvPr id="6" name="Flowchart: Sequential Access Storage 5">
              <a:extLst>
                <a:ext uri="{FF2B5EF4-FFF2-40B4-BE49-F238E27FC236}">
                  <a16:creationId xmlns:a16="http://schemas.microsoft.com/office/drawing/2014/main" id="{2F32BCBD-C859-47A2-608C-594D49B05EF9}"/>
                </a:ext>
              </a:extLst>
            </p:cNvPr>
            <p:cNvSpPr/>
            <p:nvPr/>
          </p:nvSpPr>
          <p:spPr bwMode="auto">
            <a:xfrm rot="10049294" flipV="1">
              <a:off x="7145326" y="1645574"/>
              <a:ext cx="1523015" cy="979510"/>
            </a:xfrm>
            <a:prstGeom prst="flowChartMagneticTape">
              <a:avLst/>
            </a:prstGeom>
            <a:noFill/>
            <a:ln w="9525" cap="flat" cmpd="sng" algn="ctr">
              <a:solidFill>
                <a:srgbClr val="8F00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hangingPunct="0"/>
              <a:endParaRPr lang="en-CA">
                <a:latin typeface="Times" pitchFamily="-11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5AF2B5-65CD-71DF-AC45-E20EE230A827}"/>
                </a:ext>
              </a:extLst>
            </p:cNvPr>
            <p:cNvSpPr txBox="1"/>
            <p:nvPr/>
          </p:nvSpPr>
          <p:spPr>
            <a:xfrm>
              <a:off x="7205615" y="1718757"/>
              <a:ext cx="14428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dirty="0">
                  <a:latin typeface="+mn-lt"/>
                </a:rPr>
                <a:t>Not routinely funded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0084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669FF-0745-2F73-C9D8-FCCC13D0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6368"/>
            <a:ext cx="6553200" cy="914400"/>
          </a:xfrm>
        </p:spPr>
        <p:txBody>
          <a:bodyPr/>
          <a:lstStyle/>
          <a:p>
            <a:r>
              <a:rPr lang="en-CA" dirty="0"/>
              <a:t>Case 1 – Scenario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FA60-BF91-E903-6780-832E12D23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570" y="1595447"/>
            <a:ext cx="3814192" cy="3886200"/>
          </a:xfrm>
        </p:spPr>
        <p:txBody>
          <a:bodyPr/>
          <a:lstStyle/>
          <a:p>
            <a:r>
              <a:rPr lang="en-CA" sz="2400" dirty="0">
                <a:latin typeface="+mn-lt"/>
              </a:rPr>
              <a:t>Received 5 weeks of radiation to breast and regional lymph nodes</a:t>
            </a:r>
          </a:p>
          <a:p>
            <a:r>
              <a:rPr lang="en-CA" sz="2400" dirty="0">
                <a:latin typeface="+mn-lt"/>
              </a:rPr>
              <a:t>After surgery, started oral capecitabine chemotherapy for 6 months AND continued pembrolizumab (private insurance)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D41F45-145D-E0E0-47F3-5DCBE0380C2B}"/>
              </a:ext>
            </a:extLst>
          </p:cNvPr>
          <p:cNvGrpSpPr/>
          <p:nvPr/>
        </p:nvGrpSpPr>
        <p:grpSpPr>
          <a:xfrm>
            <a:off x="4139952" y="1556792"/>
            <a:ext cx="4726520" cy="3639056"/>
            <a:chOff x="4388631" y="1878177"/>
            <a:chExt cx="4726520" cy="3639056"/>
          </a:xfrm>
        </p:grpSpPr>
        <p:pic>
          <p:nvPicPr>
            <p:cNvPr id="17" name="Picture 16" descr="A graph showing the number of patients in rcb-3&#10;&#10;Description automatically generated">
              <a:extLst>
                <a:ext uri="{FF2B5EF4-FFF2-40B4-BE49-F238E27FC236}">
                  <a16:creationId xmlns:a16="http://schemas.microsoft.com/office/drawing/2014/main" id="{28A3622C-4E1D-2FE4-28EC-1B0C02A3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8631" y="1975163"/>
              <a:ext cx="4726520" cy="354207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A91467-2B94-C79F-DC42-3D435A262839}"/>
                </a:ext>
              </a:extLst>
            </p:cNvPr>
            <p:cNvSpPr txBox="1"/>
            <p:nvPr/>
          </p:nvSpPr>
          <p:spPr>
            <a:xfrm>
              <a:off x="6156176" y="1916832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>
                  <a:latin typeface="+mn-lt"/>
                </a:rPr>
                <a:t>(Keynote 522)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A306BE-E823-9E7E-2C74-09187961B548}"/>
                </a:ext>
              </a:extLst>
            </p:cNvPr>
            <p:cNvSpPr/>
            <p:nvPr/>
          </p:nvSpPr>
          <p:spPr bwMode="auto">
            <a:xfrm>
              <a:off x="5292080" y="1878177"/>
              <a:ext cx="1008112" cy="47742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hangingPunct="0"/>
              <a:endParaRPr lang="en-CA">
                <a:latin typeface="Times" pitchFamily="-110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B416A1-5AFC-E0A6-0C2E-AD91A7BD5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9000"/>
            </a:blip>
            <a:stretch>
              <a:fillRect/>
            </a:stretch>
          </p:blipFill>
          <p:spPr>
            <a:xfrm>
              <a:off x="6397942" y="2474992"/>
              <a:ext cx="2438740" cy="88594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A1F016-B3A7-F491-5259-A9AD1428A35C}"/>
              </a:ext>
            </a:extLst>
          </p:cNvPr>
          <p:cNvSpPr txBox="1"/>
          <p:nvPr/>
        </p:nvSpPr>
        <p:spPr>
          <a:xfrm>
            <a:off x="5436096" y="5585867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err="1"/>
              <a:t>Pusztai</a:t>
            </a:r>
            <a:r>
              <a:rPr lang="en-CA" sz="1100" dirty="0"/>
              <a:t> L et al. ASCO 2022 – </a:t>
            </a:r>
            <a:r>
              <a:rPr lang="en-CA" sz="1100" dirty="0" err="1"/>
              <a:t>Abstr</a:t>
            </a:r>
            <a:r>
              <a:rPr lang="en-CA" sz="1100" dirty="0"/>
              <a:t> 503</a:t>
            </a:r>
          </a:p>
        </p:txBody>
      </p:sp>
    </p:spTree>
    <p:extLst>
      <p:ext uri="{BB962C8B-B14F-4D97-AF65-F5344CB8AC3E}">
        <p14:creationId xmlns:p14="http://schemas.microsoft.com/office/powerpoint/2010/main" val="2294764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5454B1-DFE3-3D7E-2EFD-06BC6127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important is immunotherapy given after surgery?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F4D255-8751-B855-AC6A-394414F0A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We don’t really know yet, but here are a few studies…</a:t>
            </a:r>
          </a:p>
        </p:txBody>
      </p:sp>
    </p:spTree>
    <p:extLst>
      <p:ext uri="{BB962C8B-B14F-4D97-AF65-F5344CB8AC3E}">
        <p14:creationId xmlns:p14="http://schemas.microsoft.com/office/powerpoint/2010/main" val="1483997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5941-45DB-3261-8BCB-848BE3B9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54F36-828A-72C4-F8C8-E4DA87309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information presented today reflects my biases and interpretation of the data </a:t>
            </a:r>
          </a:p>
          <a:p>
            <a:r>
              <a:rPr lang="en-CA" dirty="0"/>
              <a:t>There is too much data out there. I will only cover what I think are the most impactful for patients today.</a:t>
            </a:r>
          </a:p>
        </p:txBody>
      </p:sp>
    </p:spTree>
    <p:extLst>
      <p:ext uri="{BB962C8B-B14F-4D97-AF65-F5344CB8AC3E}">
        <p14:creationId xmlns:p14="http://schemas.microsoft.com/office/powerpoint/2010/main" val="3034739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DB15-BE00-1BF0-0A15-7A8A243C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92696"/>
            <a:ext cx="8856984" cy="864096"/>
          </a:xfrm>
        </p:spPr>
        <p:txBody>
          <a:bodyPr/>
          <a:lstStyle/>
          <a:p>
            <a:r>
              <a:rPr lang="en-CA" dirty="0"/>
              <a:t>Is giving adjuvant pembrolizumab useful in non-</a:t>
            </a:r>
            <a:r>
              <a:rPr lang="en-CA" dirty="0" err="1"/>
              <a:t>pCR</a:t>
            </a:r>
            <a:r>
              <a:rPr lang="en-CA" dirty="0"/>
              <a:t> if </a:t>
            </a:r>
            <a:r>
              <a:rPr lang="en-CA" u="sng" dirty="0"/>
              <a:t>not given</a:t>
            </a:r>
            <a:r>
              <a:rPr lang="en-CA" dirty="0"/>
              <a:t> pre-surgery?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0CC5-4CE3-2BBC-C22F-F095E219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07704"/>
            <a:ext cx="8280920" cy="3897560"/>
          </a:xfrm>
        </p:spPr>
        <p:txBody>
          <a:bodyPr/>
          <a:lstStyle/>
          <a:p>
            <a:endParaRPr lang="en-CA" dirty="0"/>
          </a:p>
          <a:p>
            <a:r>
              <a:rPr lang="en-CA" dirty="0"/>
              <a:t>S1418 / BR006 (closed to accrual, no results yet):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302785-9E0E-52F9-1155-0494115308AE}"/>
              </a:ext>
            </a:extLst>
          </p:cNvPr>
          <p:cNvSpPr txBox="1"/>
          <p:nvPr/>
        </p:nvSpPr>
        <p:spPr>
          <a:xfrm>
            <a:off x="2852415" y="63093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err="1"/>
              <a:t>Ignatiadis</a:t>
            </a:r>
            <a:r>
              <a:rPr lang="en-CA" sz="1100" dirty="0"/>
              <a:t> M et al. SABCS 2023: GS01-03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16882F-7568-6C6F-AAFD-26C78C692819}"/>
              </a:ext>
            </a:extLst>
          </p:cNvPr>
          <p:cNvGrpSpPr/>
          <p:nvPr/>
        </p:nvGrpSpPr>
        <p:grpSpPr>
          <a:xfrm>
            <a:off x="323528" y="3347535"/>
            <a:ext cx="8496944" cy="1375292"/>
            <a:chOff x="35496" y="3347535"/>
            <a:chExt cx="8496944" cy="13752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D2C461-1095-3483-B4E8-487BF1D6399C}"/>
                </a:ext>
              </a:extLst>
            </p:cNvPr>
            <p:cNvGrpSpPr/>
            <p:nvPr/>
          </p:nvGrpSpPr>
          <p:grpSpPr>
            <a:xfrm>
              <a:off x="35496" y="3717032"/>
              <a:ext cx="5339710" cy="707886"/>
              <a:chOff x="-144016" y="2996952"/>
              <a:chExt cx="5339710" cy="70788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5299D5-C597-93DC-2799-E3F610C8929D}"/>
                  </a:ext>
                </a:extLst>
              </p:cNvPr>
              <p:cNvSpPr txBox="1"/>
              <p:nvPr/>
            </p:nvSpPr>
            <p:spPr>
              <a:xfrm>
                <a:off x="4176464" y="2996952"/>
                <a:ext cx="10192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Non- </a:t>
                </a:r>
                <a:r>
                  <a:rPr lang="en-CA" sz="2000" dirty="0" err="1">
                    <a:solidFill>
                      <a:srgbClr val="C00000"/>
                    </a:solidFill>
                    <a:latin typeface="+mn-lt"/>
                  </a:rPr>
                  <a:t>pCR</a:t>
                </a:r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1EA53FF-21E2-9CD4-1256-D3F5D7D4D01F}"/>
                  </a:ext>
                </a:extLst>
              </p:cNvPr>
              <p:cNvGrpSpPr/>
              <p:nvPr/>
            </p:nvGrpSpPr>
            <p:grpSpPr>
              <a:xfrm>
                <a:off x="-144016" y="3140968"/>
                <a:ext cx="4464496" cy="409750"/>
                <a:chOff x="-185088" y="1997047"/>
                <a:chExt cx="4464496" cy="40975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9944BC15-F8A3-87E9-31DC-0AF0A2155DEC}"/>
                    </a:ext>
                  </a:extLst>
                </p:cNvPr>
                <p:cNvGrpSpPr/>
                <p:nvPr/>
              </p:nvGrpSpPr>
              <p:grpSpPr>
                <a:xfrm>
                  <a:off x="-185088" y="1997047"/>
                  <a:ext cx="3888432" cy="409750"/>
                  <a:chOff x="1002536" y="3293191"/>
                  <a:chExt cx="3888432" cy="409750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BC2CB3B-0B2D-67DF-1505-61B6EB2F6EB1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536" y="3293191"/>
                    <a:ext cx="187220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2000" dirty="0">
                        <a:latin typeface="+mn-lt"/>
                      </a:rPr>
                      <a:t>Chemotherapy</a:t>
                    </a:r>
                  </a:p>
                </p:txBody>
              </p: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1A786615-70D4-51A6-2796-74DCB4223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946752" y="3505439"/>
                    <a:ext cx="684584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A397DCF-07DD-12DA-8BA2-80FE84642BE1}"/>
                      </a:ext>
                    </a:extLst>
                  </p:cNvPr>
                  <p:cNvSpPr txBox="1"/>
                  <p:nvPr/>
                </p:nvSpPr>
                <p:spPr>
                  <a:xfrm>
                    <a:off x="3594824" y="3302831"/>
                    <a:ext cx="129614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2000" dirty="0">
                        <a:latin typeface="+mn-lt"/>
                      </a:rPr>
                      <a:t>Surgery</a:t>
                    </a:r>
                  </a:p>
                </p:txBody>
              </p:sp>
            </p:grp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67D680C-6BF0-216F-223B-E9A22E0F9C4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559328" y="2206742"/>
                  <a:ext cx="720080" cy="2553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D4A4BE-24B4-89F2-CF55-21C3C25819D9}"/>
                </a:ext>
              </a:extLst>
            </p:cNvPr>
            <p:cNvSpPr txBox="1"/>
            <p:nvPr/>
          </p:nvSpPr>
          <p:spPr>
            <a:xfrm>
              <a:off x="5787752" y="3347535"/>
              <a:ext cx="274468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latin typeface="+mn-lt"/>
                </a:rPr>
                <a:t>Pembrolizumab  x 1 </a:t>
              </a:r>
              <a:r>
                <a:rPr lang="en-CA" sz="2000" dirty="0" err="1">
                  <a:latin typeface="+mn-lt"/>
                </a:rPr>
                <a:t>yr</a:t>
              </a:r>
              <a:endParaRPr lang="en-CA" sz="2000" dirty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A5243E-1A7D-3997-F9CA-E098499E2A70}"/>
                </a:ext>
              </a:extLst>
            </p:cNvPr>
            <p:cNvSpPr txBox="1"/>
            <p:nvPr/>
          </p:nvSpPr>
          <p:spPr>
            <a:xfrm>
              <a:off x="5789657" y="4322717"/>
              <a:ext cx="15906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latin typeface="+mn-lt"/>
                </a:rPr>
                <a:t>Observation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BC11360-A782-064C-8D04-FAC3A3E0B0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20072" y="3551784"/>
              <a:ext cx="472480" cy="4532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410BE07-69DC-3C3A-011E-F5D8933C50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20072" y="4149080"/>
              <a:ext cx="567680" cy="3728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97958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DB15-BE00-1BF0-0A15-7A8A243C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92696"/>
            <a:ext cx="9073008" cy="864096"/>
          </a:xfrm>
        </p:spPr>
        <p:txBody>
          <a:bodyPr/>
          <a:lstStyle/>
          <a:p>
            <a:r>
              <a:rPr lang="en-CA" dirty="0"/>
              <a:t>Adjuvant atezolizumab (immunotherapy) after surgery NOT USEFUL if </a:t>
            </a:r>
            <a:r>
              <a:rPr lang="en-CA" u="sng" dirty="0"/>
              <a:t>only</a:t>
            </a:r>
            <a:r>
              <a:rPr lang="en-CA" dirty="0"/>
              <a:t> given AFTER breast tumour removed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0CC5-4CE3-2BBC-C22F-F095E219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07704"/>
            <a:ext cx="8280920" cy="3897560"/>
          </a:xfrm>
        </p:spPr>
        <p:txBody>
          <a:bodyPr/>
          <a:lstStyle/>
          <a:p>
            <a:r>
              <a:rPr lang="en-CA" dirty="0"/>
              <a:t>ALEXANDRA / IMpassion030 phase 3 trial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6DFD11-27F5-209B-1175-20FDD4763748}"/>
              </a:ext>
            </a:extLst>
          </p:cNvPr>
          <p:cNvGrpSpPr/>
          <p:nvPr/>
        </p:nvGrpSpPr>
        <p:grpSpPr>
          <a:xfrm>
            <a:off x="755576" y="2348882"/>
            <a:ext cx="7776864" cy="1015663"/>
            <a:chOff x="35496" y="2053297"/>
            <a:chExt cx="7776864" cy="101566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0F081CD-21F7-9EA5-D3BC-D47823E3063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71900" y="2565318"/>
              <a:ext cx="648072" cy="37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C98DFC-207C-29AF-2F4D-D05446FF4677}"/>
                </a:ext>
              </a:extLst>
            </p:cNvPr>
            <p:cNvGrpSpPr/>
            <p:nvPr/>
          </p:nvGrpSpPr>
          <p:grpSpPr>
            <a:xfrm>
              <a:off x="35496" y="2053297"/>
              <a:ext cx="7776864" cy="1015663"/>
              <a:chOff x="-293608" y="1621905"/>
              <a:chExt cx="7776864" cy="101566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1B439EC-ADBC-2637-5DFF-169C16185B07}"/>
                  </a:ext>
                </a:extLst>
              </p:cNvPr>
              <p:cNvGrpSpPr/>
              <p:nvPr/>
            </p:nvGrpSpPr>
            <p:grpSpPr>
              <a:xfrm>
                <a:off x="-293608" y="1621905"/>
                <a:ext cx="3960440" cy="1015663"/>
                <a:chOff x="894016" y="2918049"/>
                <a:chExt cx="3960440" cy="1015663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209C656-D86A-58F8-B224-0BDCA8553A75}"/>
                    </a:ext>
                  </a:extLst>
                </p:cNvPr>
                <p:cNvSpPr txBox="1"/>
                <p:nvPr/>
              </p:nvSpPr>
              <p:spPr>
                <a:xfrm>
                  <a:off x="2602228" y="2918049"/>
                  <a:ext cx="2252228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latin typeface="+mn-lt"/>
                    </a:rPr>
                    <a:t>Atezolizumab</a:t>
                  </a:r>
                </a:p>
                <a:p>
                  <a:pPr algn="ctr"/>
                  <a:r>
                    <a:rPr lang="en-CA" sz="2000" dirty="0">
                      <a:latin typeface="+mn-lt"/>
                    </a:rPr>
                    <a:t>+</a:t>
                  </a:r>
                </a:p>
                <a:p>
                  <a:pPr algn="ctr"/>
                  <a:r>
                    <a:rPr lang="en-CA" sz="2000" dirty="0">
                      <a:latin typeface="+mn-lt"/>
                    </a:rPr>
                    <a:t>Chemotherapy</a:t>
                  </a: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B0A6AF1C-2B9C-C149-7608-9FE7C23F4CE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046144" y="3397718"/>
                  <a:ext cx="648072" cy="377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56B2A1B-4D2F-05B4-7E8E-FBA364AA8A1D}"/>
                    </a:ext>
                  </a:extLst>
                </p:cNvPr>
                <p:cNvSpPr txBox="1"/>
                <p:nvPr/>
              </p:nvSpPr>
              <p:spPr>
                <a:xfrm>
                  <a:off x="894016" y="3213632"/>
                  <a:ext cx="12961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latin typeface="+mn-lt"/>
                    </a:rPr>
                    <a:t>Surgery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667B1E-9634-9AAB-B0B3-55ABB64FBC4D}"/>
                  </a:ext>
                </a:extLst>
              </p:cNvPr>
              <p:cNvSpPr txBox="1"/>
              <p:nvPr/>
            </p:nvSpPr>
            <p:spPr>
              <a:xfrm>
                <a:off x="4314904" y="1917488"/>
                <a:ext cx="316835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>
                    <a:latin typeface="+mn-lt"/>
                  </a:rPr>
                  <a:t>Atezolizumab x 6 </a:t>
                </a:r>
                <a:r>
                  <a:rPr lang="en-CA" sz="2000" dirty="0" err="1">
                    <a:latin typeface="+mn-lt"/>
                  </a:rPr>
                  <a:t>mo</a:t>
                </a:r>
                <a:endParaRPr lang="en-CA" sz="2000" dirty="0">
                  <a:latin typeface="+mn-lt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0083E22-85BF-B470-EAF7-5E3669003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607533"/>
            <a:ext cx="6408712" cy="25532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302785-9E0E-52F9-1155-0494115308AE}"/>
              </a:ext>
            </a:extLst>
          </p:cNvPr>
          <p:cNvSpPr txBox="1"/>
          <p:nvPr/>
        </p:nvSpPr>
        <p:spPr>
          <a:xfrm>
            <a:off x="2852415" y="63093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err="1"/>
              <a:t>Ignatiadis</a:t>
            </a:r>
            <a:r>
              <a:rPr lang="en-CA" sz="1100" dirty="0"/>
              <a:t> M et al. SABCS 2023: GS01-03</a:t>
            </a:r>
          </a:p>
        </p:txBody>
      </p:sp>
    </p:spTree>
    <p:extLst>
      <p:ext uri="{BB962C8B-B14F-4D97-AF65-F5344CB8AC3E}">
        <p14:creationId xmlns:p14="http://schemas.microsoft.com/office/powerpoint/2010/main" val="1045679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1 – Scenario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6"/>
            <a:ext cx="8335714" cy="3753544"/>
          </a:xfrm>
        </p:spPr>
        <p:txBody>
          <a:bodyPr/>
          <a:lstStyle/>
          <a:p>
            <a:r>
              <a:rPr lang="en-CA" sz="1800" dirty="0"/>
              <a:t>During chemo-immunotherapy (per KN522), Ms. Smith’s genetic blood test came back showing </a:t>
            </a:r>
            <a:r>
              <a:rPr lang="en-CA" sz="1800" b="1" dirty="0">
                <a:solidFill>
                  <a:srgbClr val="C00000"/>
                </a:solidFill>
              </a:rPr>
              <a:t>BRCA 1 pathogenic variant </a:t>
            </a:r>
          </a:p>
          <a:p>
            <a:r>
              <a:rPr lang="en-CA" sz="1800" dirty="0"/>
              <a:t>Removal of both breasts (bilateral mastectomy) and sentinel lymph node biopsy left axilla after neoadjuvant therapy</a:t>
            </a:r>
          </a:p>
          <a:p>
            <a:r>
              <a:rPr lang="en-CA" sz="1800" dirty="0"/>
              <a:t>ypT1c, ypN1a – </a:t>
            </a:r>
            <a:r>
              <a:rPr lang="en-CA" sz="1800" b="1" dirty="0">
                <a:solidFill>
                  <a:srgbClr val="C00000"/>
                </a:solidFill>
              </a:rPr>
              <a:t>RCB-2</a:t>
            </a:r>
          </a:p>
          <a:p>
            <a:pPr marL="0" indent="0">
              <a:buNone/>
            </a:pPr>
            <a:endParaRPr lang="en-CA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5FACE0-C624-BC99-DEA8-A4A045F4ED87}"/>
              </a:ext>
            </a:extLst>
          </p:cNvPr>
          <p:cNvGrpSpPr/>
          <p:nvPr/>
        </p:nvGrpSpPr>
        <p:grpSpPr>
          <a:xfrm>
            <a:off x="179512" y="3068960"/>
            <a:ext cx="8784976" cy="1826590"/>
            <a:chOff x="0" y="2468018"/>
            <a:chExt cx="8784976" cy="182659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720D1E-C7C5-2C2D-3A09-7BF5A2657B40}"/>
                </a:ext>
              </a:extLst>
            </p:cNvPr>
            <p:cNvSpPr txBox="1"/>
            <p:nvPr/>
          </p:nvSpPr>
          <p:spPr>
            <a:xfrm>
              <a:off x="3995936" y="2996952"/>
              <a:ext cx="1019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Non- </a:t>
              </a:r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pCR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8DBA922-7459-59B7-AED4-8E11A3DBDA28}"/>
                </a:ext>
              </a:extLst>
            </p:cNvPr>
            <p:cNvGrpSpPr/>
            <p:nvPr/>
          </p:nvGrpSpPr>
          <p:grpSpPr>
            <a:xfrm>
              <a:off x="0" y="2845385"/>
              <a:ext cx="5076056" cy="1015663"/>
              <a:chOff x="-41072" y="1701464"/>
              <a:chExt cx="5076056" cy="1015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E18AD12-2269-11FA-1949-47F1409CD0BB}"/>
                  </a:ext>
                </a:extLst>
              </p:cNvPr>
              <p:cNvGrpSpPr/>
              <p:nvPr/>
            </p:nvGrpSpPr>
            <p:grpSpPr>
              <a:xfrm>
                <a:off x="-41072" y="1701464"/>
                <a:ext cx="4128836" cy="1015663"/>
                <a:chOff x="1146552" y="2997608"/>
                <a:chExt cx="4128836" cy="1015663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CE628F3-C6D7-FA3E-F15D-34B1E6E3EAE0}"/>
                    </a:ext>
                  </a:extLst>
                </p:cNvPr>
                <p:cNvSpPr txBox="1"/>
                <p:nvPr/>
              </p:nvSpPr>
              <p:spPr>
                <a:xfrm>
                  <a:off x="1146552" y="2997608"/>
                  <a:ext cx="208823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latin typeface="+mn-lt"/>
                    </a:rPr>
                    <a:t>Pembrolizumab </a:t>
                  </a:r>
                </a:p>
                <a:p>
                  <a:pPr algn="ctr"/>
                  <a:r>
                    <a:rPr lang="en-CA" sz="2000" dirty="0">
                      <a:latin typeface="+mn-lt"/>
                    </a:rPr>
                    <a:t>+</a:t>
                  </a:r>
                </a:p>
                <a:p>
                  <a:pPr algn="ctr"/>
                  <a:r>
                    <a:rPr lang="en-CA" sz="2000" dirty="0">
                      <a:latin typeface="+mn-lt"/>
                    </a:rPr>
                    <a:t>Chemotherapy</a:t>
                  </a: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D117DC83-B9FA-A932-E193-4FE801BE00F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910240" y="3505439"/>
                  <a:ext cx="108012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5F5839F-4F83-1185-4E29-CD86B0EC4CB7}"/>
                    </a:ext>
                  </a:extLst>
                </p:cNvPr>
                <p:cNvSpPr txBox="1"/>
                <p:nvPr/>
              </p:nvSpPr>
              <p:spPr>
                <a:xfrm>
                  <a:off x="3979244" y="3302831"/>
                  <a:ext cx="12961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latin typeface="+mn-lt"/>
                    </a:rPr>
                    <a:t>Surgery</a:t>
                  </a:r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24187E3A-B04F-BB60-A1C2-C3724C92B2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54864" y="2206742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CC93AAB-9907-A408-9425-E98E684CC119}"/>
                </a:ext>
              </a:extLst>
            </p:cNvPr>
            <p:cNvSpPr txBox="1"/>
            <p:nvPr/>
          </p:nvSpPr>
          <p:spPr>
            <a:xfrm>
              <a:off x="5112568" y="2468018"/>
              <a:ext cx="3672408" cy="1826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Pembrolizumab +/- capecitabine x 6 </a:t>
              </a:r>
              <a:r>
                <a:rPr lang="en-CA" sz="2000" dirty="0" err="1">
                  <a:solidFill>
                    <a:srgbClr val="C00000"/>
                  </a:solidFill>
                  <a:latin typeface="+mn-lt"/>
                </a:rPr>
                <a:t>mo</a:t>
              </a:r>
              <a:endParaRPr lang="en-CA" sz="2000" dirty="0">
                <a:solidFill>
                  <a:srgbClr val="C00000"/>
                </a:solidFill>
                <a:latin typeface="+mn-lt"/>
              </a:endParaRPr>
            </a:p>
            <a:p>
              <a:pPr>
                <a:lnSpc>
                  <a:spcPct val="110000"/>
                </a:lnSpc>
              </a:pPr>
              <a:endParaRPr lang="en-CA" sz="1000" dirty="0">
                <a:solidFill>
                  <a:srgbClr val="C00000"/>
                </a:solidFill>
                <a:latin typeface="+mn-lt"/>
              </a:endParaRPr>
            </a:p>
            <a:p>
              <a:pPr>
                <a:lnSpc>
                  <a:spcPct val="110000"/>
                </a:lnSpc>
              </a:pPr>
              <a:r>
                <a:rPr lang="en-CA" sz="2000" dirty="0">
                  <a:solidFill>
                    <a:srgbClr val="C00000"/>
                  </a:solidFill>
                  <a:latin typeface="+mn-lt"/>
                </a:rPr>
                <a:t>Clinical trial</a:t>
              </a:r>
            </a:p>
            <a:p>
              <a:pPr>
                <a:lnSpc>
                  <a:spcPct val="110000"/>
                </a:lnSpc>
              </a:pPr>
              <a:endParaRPr lang="en-CA" sz="1000" dirty="0">
                <a:solidFill>
                  <a:srgbClr val="C00000"/>
                </a:solidFill>
                <a:latin typeface="+mn-lt"/>
              </a:endParaRPr>
            </a:p>
            <a:p>
              <a:pPr>
                <a:lnSpc>
                  <a:spcPct val="110000"/>
                </a:lnSpc>
              </a:pPr>
              <a:r>
                <a:rPr lang="en-CA" sz="2000" b="1" dirty="0">
                  <a:solidFill>
                    <a:srgbClr val="C00000"/>
                  </a:solidFill>
                  <a:latin typeface="+mn-lt"/>
                </a:rPr>
                <a:t>Olaparib x 1 year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FE7DD45-48B8-271A-DD15-65D4FC21ADDC}"/>
              </a:ext>
            </a:extLst>
          </p:cNvPr>
          <p:cNvSpPr txBox="1"/>
          <p:nvPr/>
        </p:nvSpPr>
        <p:spPr>
          <a:xfrm>
            <a:off x="251520" y="5085186"/>
            <a:ext cx="8640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>
                <a:solidFill>
                  <a:srgbClr val="C00000"/>
                </a:solidFill>
                <a:latin typeface="+mn-lt"/>
              </a:rPr>
              <a:t>Patients w/ germline BRCA ½ pathogenic variant who have residual disease despite neoadjuvant therapy benefit from Olaparib based on </a:t>
            </a:r>
            <a:r>
              <a:rPr lang="en-CA" sz="2000" b="1" dirty="0" err="1">
                <a:solidFill>
                  <a:srgbClr val="C00000"/>
                </a:solidFill>
                <a:latin typeface="+mn-lt"/>
              </a:rPr>
              <a:t>OlympiA</a:t>
            </a:r>
            <a:r>
              <a:rPr lang="en-CA" sz="2000" b="1" dirty="0">
                <a:solidFill>
                  <a:srgbClr val="C00000"/>
                </a:solidFill>
                <a:latin typeface="+mn-lt"/>
              </a:rPr>
              <a:t> study</a:t>
            </a:r>
          </a:p>
        </p:txBody>
      </p:sp>
    </p:spTree>
    <p:extLst>
      <p:ext uri="{BB962C8B-B14F-4D97-AF65-F5344CB8AC3E}">
        <p14:creationId xmlns:p14="http://schemas.microsoft.com/office/powerpoint/2010/main" val="518548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14A5D-5D2D-04FA-2B77-A692DE1D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99" y="1542787"/>
            <a:ext cx="8611802" cy="3772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2A93E-72DE-A636-6ABD-9059D193DEE0}"/>
              </a:ext>
            </a:extLst>
          </p:cNvPr>
          <p:cNvSpPr txBox="1"/>
          <p:nvPr/>
        </p:nvSpPr>
        <p:spPr>
          <a:xfrm>
            <a:off x="2951820" y="63286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Howard FM &amp; Olopade OI.  The CA Journal. 2021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E812B5D-0AA3-FC0A-543B-20DB6DCD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1" y="692696"/>
            <a:ext cx="8465151" cy="864096"/>
          </a:xfrm>
        </p:spPr>
        <p:txBody>
          <a:bodyPr/>
          <a:lstStyle/>
          <a:p>
            <a:r>
              <a:rPr lang="en-CA" dirty="0"/>
              <a:t>Known germline mutations associated with TNBC</a:t>
            </a:r>
          </a:p>
        </p:txBody>
      </p:sp>
    </p:spTree>
    <p:extLst>
      <p:ext uri="{BB962C8B-B14F-4D97-AF65-F5344CB8AC3E}">
        <p14:creationId xmlns:p14="http://schemas.microsoft.com/office/powerpoint/2010/main" val="2940002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24D5C-EF46-6978-FF89-089BDCF5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335714" cy="864096"/>
          </a:xfrm>
        </p:spPr>
        <p:txBody>
          <a:bodyPr/>
          <a:lstStyle/>
          <a:p>
            <a:r>
              <a:rPr lang="en-CA" dirty="0"/>
              <a:t>PARP inhibitors in Homologous Recombination Repair Deficiency (e.g., </a:t>
            </a:r>
            <a:r>
              <a:rPr lang="en-CA" dirty="0" err="1"/>
              <a:t>gBRCA</a:t>
            </a:r>
            <a:r>
              <a:rPr lang="en-CA" dirty="0"/>
              <a:t> mutation)</a:t>
            </a:r>
          </a:p>
        </p:txBody>
      </p:sp>
      <p:pic>
        <p:nvPicPr>
          <p:cNvPr id="5" name="Content Placeholder 4" descr="A diagram of a dna sequence&#10;&#10;Description automatically generated with medium confidence">
            <a:extLst>
              <a:ext uri="{FF2B5EF4-FFF2-40B4-BE49-F238E27FC236}">
                <a16:creationId xmlns:a16="http://schemas.microsoft.com/office/drawing/2014/main" id="{F8559584-C443-0E8E-EC58-5CF7F4BE7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740" y="1844826"/>
            <a:ext cx="4680520" cy="40150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342F6-4715-7B1C-4945-7BCCEB7EAFC2}"/>
              </a:ext>
            </a:extLst>
          </p:cNvPr>
          <p:cNvSpPr txBox="1"/>
          <p:nvPr/>
        </p:nvSpPr>
        <p:spPr>
          <a:xfrm>
            <a:off x="2951820" y="6169679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Bruin M et al. Clin Pharmacokinetics. 2022; 61(13). License CC BY-NC 4.0</a:t>
            </a:r>
          </a:p>
        </p:txBody>
      </p:sp>
    </p:spTree>
    <p:extLst>
      <p:ext uri="{BB962C8B-B14F-4D97-AF65-F5344CB8AC3E}">
        <p14:creationId xmlns:p14="http://schemas.microsoft.com/office/powerpoint/2010/main" val="3458323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19CF35B-88F9-3B88-F654-469DB0663183}"/>
              </a:ext>
            </a:extLst>
          </p:cNvPr>
          <p:cNvSpPr txBox="1"/>
          <p:nvPr/>
        </p:nvSpPr>
        <p:spPr>
          <a:xfrm>
            <a:off x="3455876" y="629993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Tutt A et al. ASCO 2021. LBA-1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C4089-1B0F-0226-4E85-EF474ADF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OlympiA</a:t>
            </a:r>
            <a:r>
              <a:rPr lang="en-CA" dirty="0"/>
              <a:t>: Trial Schema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C86A70-3730-3F11-62EF-5FC4F05012C9}"/>
              </a:ext>
            </a:extLst>
          </p:cNvPr>
          <p:cNvSpPr txBox="1"/>
          <p:nvPr/>
        </p:nvSpPr>
        <p:spPr>
          <a:xfrm>
            <a:off x="4383199" y="3138846"/>
            <a:ext cx="196215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1:1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Randomization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6A121A1-8546-1955-3495-62F539BABCEF}"/>
              </a:ext>
            </a:extLst>
          </p:cNvPr>
          <p:cNvSpPr txBox="1">
            <a:spLocks/>
          </p:cNvSpPr>
          <p:nvPr/>
        </p:nvSpPr>
        <p:spPr>
          <a:xfrm>
            <a:off x="141325" y="2259500"/>
            <a:ext cx="1466850" cy="2205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Germline BRCA ½ mutation</a:t>
            </a:r>
            <a:b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TNBC</a:t>
            </a:r>
            <a:b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</a:t>
            </a:r>
            <a:b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lumMod val="7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HER2-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75000"/>
                </a:sys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8C1E9D-AB5B-0E15-3DEC-32482F7A734A}"/>
              </a:ext>
            </a:extLst>
          </p:cNvPr>
          <p:cNvSpPr txBox="1"/>
          <p:nvPr/>
        </p:nvSpPr>
        <p:spPr>
          <a:xfrm>
            <a:off x="2022761" y="2202350"/>
            <a:ext cx="22253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000" b="1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rPr>
              <a:t>Neoadjuvant group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rPr>
              <a:t>TNBC: </a:t>
            </a:r>
            <a:r>
              <a:rPr lang="en-CA" sz="2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Non-</a:t>
            </a:r>
            <a:r>
              <a:rPr lang="en-CA" sz="20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pCR</a:t>
            </a:r>
            <a:endParaRPr lang="en-CA" sz="20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808053-D232-F53B-7887-42D970BF0DD2}"/>
              </a:ext>
            </a:extLst>
          </p:cNvPr>
          <p:cNvSpPr txBox="1"/>
          <p:nvPr/>
        </p:nvSpPr>
        <p:spPr>
          <a:xfrm>
            <a:off x="2022761" y="3968508"/>
            <a:ext cx="25381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000" b="1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rPr>
              <a:t>Adjuvant group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rPr>
              <a:t>TNBC: </a:t>
            </a: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≥ pT2 or ≥ pN1</a:t>
            </a:r>
            <a:endParaRPr lang="en-CA" sz="20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12768D6-65D3-87E1-7852-08B03DF23B63}"/>
              </a:ext>
            </a:extLst>
          </p:cNvPr>
          <p:cNvCxnSpPr>
            <a:cxnSpLocks/>
            <a:endCxn id="30" idx="1"/>
          </p:cNvCxnSpPr>
          <p:nvPr/>
        </p:nvCxnSpPr>
        <p:spPr bwMode="auto">
          <a:xfrm flipV="1">
            <a:off x="1389100" y="2556293"/>
            <a:ext cx="633661" cy="839241"/>
          </a:xfrm>
          <a:prstGeom prst="straightConnector1">
            <a:avLst/>
          </a:prstGeom>
          <a:solidFill>
            <a:srgbClr val="156082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EE2462-3BB1-A307-6964-8C4006190A2E}"/>
              </a:ext>
            </a:extLst>
          </p:cNvPr>
          <p:cNvCxnSpPr>
            <a:cxnSpLocks/>
          </p:cNvCxnSpPr>
          <p:nvPr/>
        </p:nvCxnSpPr>
        <p:spPr bwMode="auto">
          <a:xfrm>
            <a:off x="1389100" y="3452684"/>
            <a:ext cx="633661" cy="848212"/>
          </a:xfrm>
          <a:prstGeom prst="straightConnector1">
            <a:avLst/>
          </a:prstGeom>
          <a:solidFill>
            <a:srgbClr val="156082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637056-220C-608C-B7A4-FD7875434175}"/>
              </a:ext>
            </a:extLst>
          </p:cNvPr>
          <p:cNvCxnSpPr>
            <a:cxnSpLocks/>
          </p:cNvCxnSpPr>
          <p:nvPr/>
        </p:nvCxnSpPr>
        <p:spPr>
          <a:xfrm flipV="1">
            <a:off x="5697649" y="2564879"/>
            <a:ext cx="0" cy="573967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CD0171-8A8B-ACCD-1E41-35EADC99DFCC}"/>
              </a:ext>
            </a:extLst>
          </p:cNvPr>
          <p:cNvCxnSpPr/>
          <p:nvPr/>
        </p:nvCxnSpPr>
        <p:spPr>
          <a:xfrm>
            <a:off x="5688124" y="2564879"/>
            <a:ext cx="1206426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78DD92-5FC0-CAF5-8E2C-AF8242D4CE06}"/>
              </a:ext>
            </a:extLst>
          </p:cNvPr>
          <p:cNvCxnSpPr>
            <a:cxnSpLocks/>
          </p:cNvCxnSpPr>
          <p:nvPr/>
        </p:nvCxnSpPr>
        <p:spPr>
          <a:xfrm flipV="1">
            <a:off x="5688124" y="3793604"/>
            <a:ext cx="0" cy="573967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B6AD452-9C7F-EC24-439E-BEA1D8FAD577}"/>
              </a:ext>
            </a:extLst>
          </p:cNvPr>
          <p:cNvCxnSpPr/>
          <p:nvPr/>
        </p:nvCxnSpPr>
        <p:spPr>
          <a:xfrm>
            <a:off x="5688124" y="4365104"/>
            <a:ext cx="1206426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E94930-15B3-933B-20D8-493B54DFBFAD}"/>
              </a:ext>
            </a:extLst>
          </p:cNvPr>
          <p:cNvCxnSpPr>
            <a:cxnSpLocks/>
          </p:cNvCxnSpPr>
          <p:nvPr/>
        </p:nvCxnSpPr>
        <p:spPr>
          <a:xfrm>
            <a:off x="4248088" y="2565818"/>
            <a:ext cx="770037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2989A45-F75B-816F-8046-0EA9179DD61D}"/>
              </a:ext>
            </a:extLst>
          </p:cNvPr>
          <p:cNvCxnSpPr/>
          <p:nvPr/>
        </p:nvCxnSpPr>
        <p:spPr>
          <a:xfrm>
            <a:off x="5018125" y="2564879"/>
            <a:ext cx="0" cy="573967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81EB103-40C8-534E-7CAD-7216974AF812}"/>
              </a:ext>
            </a:extLst>
          </p:cNvPr>
          <p:cNvCxnSpPr>
            <a:cxnSpLocks/>
          </p:cNvCxnSpPr>
          <p:nvPr/>
        </p:nvCxnSpPr>
        <p:spPr>
          <a:xfrm>
            <a:off x="4238563" y="4327943"/>
            <a:ext cx="770037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8EBB7F-BDCC-C172-4B40-135A50CC92D4}"/>
              </a:ext>
            </a:extLst>
          </p:cNvPr>
          <p:cNvCxnSpPr>
            <a:cxnSpLocks/>
          </p:cNvCxnSpPr>
          <p:nvPr/>
        </p:nvCxnSpPr>
        <p:spPr>
          <a:xfrm flipH="1" flipV="1">
            <a:off x="5008600" y="3794702"/>
            <a:ext cx="9525" cy="534769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C038D2F-FA9D-D300-3F1B-A240CB4B8F26}"/>
              </a:ext>
            </a:extLst>
          </p:cNvPr>
          <p:cNvSpPr txBox="1"/>
          <p:nvPr/>
        </p:nvSpPr>
        <p:spPr>
          <a:xfrm>
            <a:off x="6904075" y="2094628"/>
            <a:ext cx="196215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Olaparib 300 mg twice daily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for 1 year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D54695-555E-B6DB-A9EA-CE28FBAF7B36}"/>
              </a:ext>
            </a:extLst>
          </p:cNvPr>
          <p:cNvSpPr txBox="1"/>
          <p:nvPr/>
        </p:nvSpPr>
        <p:spPr>
          <a:xfrm>
            <a:off x="6904075" y="3894853"/>
            <a:ext cx="196215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Placebo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twice daily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for 1 year</a:t>
            </a:r>
          </a:p>
        </p:txBody>
      </p:sp>
    </p:spTree>
    <p:extLst>
      <p:ext uri="{BB962C8B-B14F-4D97-AF65-F5344CB8AC3E}">
        <p14:creationId xmlns:p14="http://schemas.microsoft.com/office/powerpoint/2010/main" val="1874735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5427-0C4A-61B2-6D74-8B087C2AD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263706" cy="864096"/>
          </a:xfrm>
        </p:spPr>
        <p:txBody>
          <a:bodyPr/>
          <a:lstStyle/>
          <a:p>
            <a:r>
              <a:rPr lang="en-CA" dirty="0" err="1"/>
              <a:t>OlympiA</a:t>
            </a:r>
            <a:r>
              <a:rPr lang="en-CA" dirty="0"/>
              <a:t> trial: </a:t>
            </a:r>
            <a:br>
              <a:rPr lang="en-CA" dirty="0"/>
            </a:br>
            <a:r>
              <a:rPr lang="en-CA" dirty="0"/>
              <a:t>Invasive disease-free survival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E0862-712B-A816-4BA1-6FD5B0D0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2"/>
            <a:ext cx="9144000" cy="417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9EA803-5957-D879-9B6E-E8E9C5334BD8}"/>
              </a:ext>
            </a:extLst>
          </p:cNvPr>
          <p:cNvSpPr txBox="1"/>
          <p:nvPr/>
        </p:nvSpPr>
        <p:spPr>
          <a:xfrm>
            <a:off x="3455876" y="629993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Tutt A et al. ASCO 2021. LBA-1</a:t>
            </a:r>
          </a:p>
        </p:txBody>
      </p:sp>
    </p:spTree>
    <p:extLst>
      <p:ext uri="{BB962C8B-B14F-4D97-AF65-F5344CB8AC3E}">
        <p14:creationId xmlns:p14="http://schemas.microsoft.com/office/powerpoint/2010/main" val="2162477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1FCA-3EE4-1655-9C99-F65D673C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OlympiA</a:t>
            </a:r>
            <a:r>
              <a:rPr lang="en-CA" dirty="0"/>
              <a:t> trial: </a:t>
            </a:r>
            <a:br>
              <a:rPr lang="en-CA" dirty="0"/>
            </a:br>
            <a:r>
              <a:rPr lang="en-CA" dirty="0"/>
              <a:t>Distant disease-free survival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31865-35AE-D8B6-C61A-DFE73900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" y="1650151"/>
            <a:ext cx="8604448" cy="4248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29B40-1A7F-FAAF-0C34-6188F5BFA8AA}"/>
              </a:ext>
            </a:extLst>
          </p:cNvPr>
          <p:cNvSpPr txBox="1"/>
          <p:nvPr/>
        </p:nvSpPr>
        <p:spPr>
          <a:xfrm>
            <a:off x="3455876" y="629993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Tutt A et al. ASCO 2021. LBA-1</a:t>
            </a:r>
          </a:p>
        </p:txBody>
      </p:sp>
    </p:spTree>
    <p:extLst>
      <p:ext uri="{BB962C8B-B14F-4D97-AF65-F5344CB8AC3E}">
        <p14:creationId xmlns:p14="http://schemas.microsoft.com/office/powerpoint/2010/main" val="4187943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1FCA-3EE4-1655-9C99-F65D673C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OlympiA</a:t>
            </a:r>
            <a:r>
              <a:rPr lang="en-CA" dirty="0"/>
              <a:t> trial: </a:t>
            </a:r>
            <a:br>
              <a:rPr lang="en-CA" dirty="0"/>
            </a:br>
            <a:r>
              <a:rPr lang="en-CA" dirty="0"/>
              <a:t>Overall survival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C1B8E-8550-47B4-D7B9-29C9C8DC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2"/>
            <a:ext cx="8784976" cy="423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05DA7-2D6A-6DB3-B3E7-FCF914F7F193}"/>
              </a:ext>
            </a:extLst>
          </p:cNvPr>
          <p:cNvSpPr txBox="1"/>
          <p:nvPr/>
        </p:nvSpPr>
        <p:spPr>
          <a:xfrm>
            <a:off x="3455876" y="6309320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Tutt A et al. ASCO 2021. LBA-1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4C1F5C-C5C1-1191-8F2E-FC6A4D0CD5F6}"/>
              </a:ext>
            </a:extLst>
          </p:cNvPr>
          <p:cNvSpPr/>
          <p:nvPr/>
        </p:nvSpPr>
        <p:spPr bwMode="auto">
          <a:xfrm>
            <a:off x="6732240" y="3573016"/>
            <a:ext cx="1872208" cy="576064"/>
          </a:xfrm>
          <a:prstGeom prst="rect">
            <a:avLst/>
          </a:prstGeom>
          <a:noFill/>
          <a:ln w="9525" cap="flat" cmpd="sng" algn="ctr">
            <a:solidFill>
              <a:srgbClr val="8F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24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207A-8148-A593-E848-3AC2C4D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Treatment algorithm for early TNBC so far…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099445-0A7E-497E-BD25-04A33D088665}"/>
              </a:ext>
            </a:extLst>
          </p:cNvPr>
          <p:cNvGrpSpPr/>
          <p:nvPr/>
        </p:nvGrpSpPr>
        <p:grpSpPr>
          <a:xfrm>
            <a:off x="7873523" y="2292421"/>
            <a:ext cx="1523015" cy="979510"/>
            <a:chOff x="7205618" y="1566118"/>
            <a:chExt cx="1523015" cy="979510"/>
          </a:xfrm>
        </p:grpSpPr>
        <p:sp>
          <p:nvSpPr>
            <p:cNvPr id="29" name="Flowchart: Sequential Access Storage 28">
              <a:extLst>
                <a:ext uri="{FF2B5EF4-FFF2-40B4-BE49-F238E27FC236}">
                  <a16:creationId xmlns:a16="http://schemas.microsoft.com/office/drawing/2014/main" id="{337BEE95-403D-29C4-602E-1138AB4012FD}"/>
                </a:ext>
              </a:extLst>
            </p:cNvPr>
            <p:cNvSpPr/>
            <p:nvPr/>
          </p:nvSpPr>
          <p:spPr bwMode="auto">
            <a:xfrm rot="10049294" flipV="1">
              <a:off x="7205618" y="1566118"/>
              <a:ext cx="1523015" cy="979510"/>
            </a:xfrm>
            <a:prstGeom prst="flowChartMagneticTap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hangingPunct="0"/>
              <a:endParaRPr lang="en-CA">
                <a:latin typeface="Times" pitchFamily="-110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8788E2-7088-19DD-6034-AEAA5CFA3C2A}"/>
                </a:ext>
              </a:extLst>
            </p:cNvPr>
            <p:cNvSpPr txBox="1"/>
            <p:nvPr/>
          </p:nvSpPr>
          <p:spPr>
            <a:xfrm>
              <a:off x="7283049" y="1743199"/>
              <a:ext cx="13681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dirty="0"/>
                <a:t>Do we need </a:t>
              </a:r>
              <a:r>
                <a:rPr lang="en-CA" sz="1400" b="1" dirty="0" err="1"/>
                <a:t>pembro</a:t>
              </a:r>
              <a:r>
                <a:rPr lang="en-CA" sz="1400" b="1" dirty="0"/>
                <a:t> in </a:t>
              </a:r>
              <a:r>
                <a:rPr lang="en-CA" sz="1400" b="1" dirty="0" err="1"/>
                <a:t>pCR</a:t>
              </a:r>
              <a:r>
                <a:rPr lang="en-CA" sz="1400" b="1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9C3DB-0423-7258-D10C-63E205B490D8}"/>
              </a:ext>
            </a:extLst>
          </p:cNvPr>
          <p:cNvGrpSpPr/>
          <p:nvPr/>
        </p:nvGrpSpPr>
        <p:grpSpPr>
          <a:xfrm>
            <a:off x="143868" y="3228527"/>
            <a:ext cx="8856267" cy="3008787"/>
            <a:chOff x="-150" y="3051990"/>
            <a:chExt cx="8856267" cy="300878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86D6B46-F55F-DD5F-B6A7-BF83DCD3BC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0791" y="4365104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16F3EAB-E300-8C24-F5B7-1B32C54F8639}"/>
                </a:ext>
              </a:extLst>
            </p:cNvPr>
            <p:cNvGrpSpPr/>
            <p:nvPr/>
          </p:nvGrpSpPr>
          <p:grpSpPr>
            <a:xfrm>
              <a:off x="-150" y="3051990"/>
              <a:ext cx="8856267" cy="3008787"/>
              <a:chOff x="-150" y="2835966"/>
              <a:chExt cx="8856267" cy="300878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7F22E40-9E04-A04E-66EB-D0FEECE200BA}"/>
                  </a:ext>
                </a:extLst>
              </p:cNvPr>
              <p:cNvGrpSpPr/>
              <p:nvPr/>
            </p:nvGrpSpPr>
            <p:grpSpPr>
              <a:xfrm>
                <a:off x="-150" y="2835966"/>
                <a:ext cx="8316566" cy="1271757"/>
                <a:chOff x="-41072" y="1445370"/>
                <a:chExt cx="8316566" cy="1271757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2374A6C1-8E3B-2341-18BB-41488126E08D}"/>
                    </a:ext>
                  </a:extLst>
                </p:cNvPr>
                <p:cNvGrpSpPr/>
                <p:nvPr/>
              </p:nvGrpSpPr>
              <p:grpSpPr>
                <a:xfrm>
                  <a:off x="-41072" y="1701464"/>
                  <a:ext cx="3634118" cy="1015663"/>
                  <a:chOff x="1146552" y="2997608"/>
                  <a:chExt cx="3634118" cy="1015663"/>
                </a:xfrm>
              </p:grpSpPr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A2097D8-663F-417D-D23F-6BABBE4108A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6552" y="2997608"/>
                    <a:ext cx="2088232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2000" dirty="0">
                        <a:latin typeface="+mn-lt"/>
                      </a:rPr>
                      <a:t>Pembrolizumab </a:t>
                    </a:r>
                  </a:p>
                  <a:p>
                    <a:pPr algn="ctr"/>
                    <a:r>
                      <a:rPr lang="en-CA" sz="2000" dirty="0">
                        <a:latin typeface="+mn-lt"/>
                      </a:rPr>
                      <a:t>+</a:t>
                    </a:r>
                  </a:p>
                  <a:p>
                    <a:pPr algn="ctr"/>
                    <a:r>
                      <a:rPr lang="en-CA" sz="2000" dirty="0">
                        <a:latin typeface="+mn-lt"/>
                      </a:rPr>
                      <a:t>Chemotherapy</a:t>
                    </a:r>
                  </a:p>
                </p:txBody>
              </p:sp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08EC440A-7627-9611-7067-AC65F75423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2910240" y="3502886"/>
                    <a:ext cx="720080" cy="255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9CAFC3C-E755-2117-3556-33EBB5A9FCB9}"/>
                      </a:ext>
                    </a:extLst>
                  </p:cNvPr>
                  <p:cNvSpPr txBox="1"/>
                  <p:nvPr/>
                </p:nvSpPr>
                <p:spPr>
                  <a:xfrm>
                    <a:off x="3484526" y="3302831"/>
                    <a:ext cx="129614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2000" dirty="0">
                        <a:latin typeface="+mn-lt"/>
                      </a:rPr>
                      <a:t>Surgery</a:t>
                    </a: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CD77F67-C4BC-98BB-69C5-A8DDF085FFB1}"/>
                    </a:ext>
                  </a:extLst>
                </p:cNvPr>
                <p:cNvSpPr txBox="1"/>
                <p:nvPr/>
              </p:nvSpPr>
              <p:spPr>
                <a:xfrm>
                  <a:off x="5431686" y="1445370"/>
                  <a:ext cx="2843808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>
                      <a:solidFill>
                        <a:srgbClr val="00B050"/>
                      </a:solidFill>
                      <a:latin typeface="+mn-lt"/>
                    </a:rPr>
                    <a:t>Pembrolizumab x 6 </a:t>
                  </a:r>
                  <a:r>
                    <a:rPr lang="en-CA" sz="2000" dirty="0" err="1">
                      <a:solidFill>
                        <a:srgbClr val="00B050"/>
                      </a:solidFill>
                      <a:latin typeface="+mn-lt"/>
                    </a:rPr>
                    <a:t>mo</a:t>
                  </a:r>
                  <a:endParaRPr lang="en-CA" sz="2000" dirty="0">
                    <a:solidFill>
                      <a:srgbClr val="00B050"/>
                    </a:solidFill>
                    <a:latin typeface="+mn-lt"/>
                  </a:endParaRP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6C8195F-6A91-1D38-EEDB-A85A532894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96655" y="3197844"/>
                <a:ext cx="567680" cy="40704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BB71D8C-65F7-0F52-E5DE-B15443A60B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96655" y="3748905"/>
                <a:ext cx="567680" cy="37281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BFB202-A31E-0E10-2D1F-F0E814573B87}"/>
                  </a:ext>
                </a:extLst>
              </p:cNvPr>
              <p:cNvSpPr txBox="1"/>
              <p:nvPr/>
            </p:nvSpPr>
            <p:spPr>
              <a:xfrm>
                <a:off x="3968917" y="2869315"/>
                <a:ext cx="827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 err="1">
                    <a:solidFill>
                      <a:srgbClr val="00B050"/>
                    </a:solidFill>
                    <a:latin typeface="+mn-lt"/>
                  </a:rPr>
                  <a:t>pCR</a:t>
                </a:r>
                <a:endParaRPr lang="en-CA" sz="2000" dirty="0">
                  <a:solidFill>
                    <a:srgbClr val="00B050"/>
                  </a:solidFill>
                  <a:latin typeface="+mn-lt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E3450A-3B54-EDDF-2B78-120690E668FE}"/>
                  </a:ext>
                </a:extLst>
              </p:cNvPr>
              <p:cNvSpPr txBox="1"/>
              <p:nvPr/>
            </p:nvSpPr>
            <p:spPr>
              <a:xfrm>
                <a:off x="4009418" y="3746462"/>
                <a:ext cx="8275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non</a:t>
                </a:r>
              </a:p>
              <a:p>
                <a:pPr algn="ctr"/>
                <a:r>
                  <a:rPr lang="en-CA" sz="2000" dirty="0" err="1">
                    <a:solidFill>
                      <a:srgbClr val="C00000"/>
                    </a:solidFill>
                    <a:latin typeface="+mn-lt"/>
                  </a:rPr>
                  <a:t>pCR</a:t>
                </a:r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378F9F3-2E6E-D256-37E7-5C002E0D1E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20791" y="3069370"/>
                <a:ext cx="7920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949512-F1D6-017D-37EB-7E8CCF8FF764}"/>
                  </a:ext>
                </a:extLst>
              </p:cNvPr>
              <p:cNvSpPr txBox="1"/>
              <p:nvPr/>
            </p:nvSpPr>
            <p:spPr>
              <a:xfrm>
                <a:off x="5510034" y="3290208"/>
                <a:ext cx="334608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Pembrolizumab +/- capecitabine x 6 </a:t>
                </a:r>
                <a:r>
                  <a:rPr lang="en-CA" sz="2000" dirty="0" err="1">
                    <a:solidFill>
                      <a:srgbClr val="C00000"/>
                    </a:solidFill>
                    <a:latin typeface="+mn-lt"/>
                  </a:rPr>
                  <a:t>mo</a:t>
                </a:r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  <a:p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  <a:p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Capecitabine x 6 </a:t>
                </a:r>
                <a:r>
                  <a:rPr lang="en-CA" sz="2000" dirty="0" err="1">
                    <a:solidFill>
                      <a:srgbClr val="C00000"/>
                    </a:solidFill>
                    <a:latin typeface="+mn-lt"/>
                  </a:rPr>
                  <a:t>mo</a:t>
                </a:r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  <a:p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  <a:p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Olaparib x 1 </a:t>
                </a:r>
                <a:r>
                  <a:rPr lang="en-CA" sz="2000" dirty="0" err="1">
                    <a:solidFill>
                      <a:srgbClr val="C00000"/>
                    </a:solidFill>
                    <a:latin typeface="+mn-lt"/>
                  </a:rPr>
                  <a:t>yr</a:t>
                </a:r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 (if </a:t>
                </a:r>
                <a:r>
                  <a:rPr lang="en-CA" sz="2000" dirty="0" err="1">
                    <a:solidFill>
                      <a:srgbClr val="C00000"/>
                    </a:solidFill>
                    <a:latin typeface="+mn-lt"/>
                  </a:rPr>
                  <a:t>gBRCA</a:t>
                </a:r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+)</a:t>
                </a:r>
              </a:p>
              <a:p>
                <a:endParaRPr lang="en-CA" sz="2000" dirty="0">
                  <a:solidFill>
                    <a:srgbClr val="C00000"/>
                  </a:solidFill>
                  <a:latin typeface="+mn-lt"/>
                </a:endParaRPr>
              </a:p>
              <a:p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Clinical trial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23770A-F6A9-386C-259D-D3E9AC65629E}"/>
              </a:ext>
            </a:extLst>
          </p:cNvPr>
          <p:cNvGrpSpPr/>
          <p:nvPr/>
        </p:nvGrpSpPr>
        <p:grpSpPr>
          <a:xfrm>
            <a:off x="120986" y="1628802"/>
            <a:ext cx="8699486" cy="1015663"/>
            <a:chOff x="35496" y="2053879"/>
            <a:chExt cx="8699486" cy="101566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BD3622F-E32D-0E4B-1405-5F90040A16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71900" y="2557935"/>
              <a:ext cx="648072" cy="37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3815E3B-8B8D-4C15-846D-8537CE81C386}"/>
                </a:ext>
              </a:extLst>
            </p:cNvPr>
            <p:cNvGrpSpPr/>
            <p:nvPr/>
          </p:nvGrpSpPr>
          <p:grpSpPr>
            <a:xfrm>
              <a:off x="35496" y="2053879"/>
              <a:ext cx="8699486" cy="1015663"/>
              <a:chOff x="-293608" y="1622487"/>
              <a:chExt cx="8699486" cy="101566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DF34D6D-6C9C-5771-86E2-FA15C55E50EB}"/>
                  </a:ext>
                </a:extLst>
              </p:cNvPr>
              <p:cNvGrpSpPr/>
              <p:nvPr/>
            </p:nvGrpSpPr>
            <p:grpSpPr>
              <a:xfrm>
                <a:off x="-293608" y="1910519"/>
                <a:ext cx="3960440" cy="407079"/>
                <a:chOff x="894016" y="3206663"/>
                <a:chExt cx="3960440" cy="407079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E11E72-7065-4CCA-5B4D-32FD88BDB566}"/>
                    </a:ext>
                  </a:extLst>
                </p:cNvPr>
                <p:cNvSpPr txBox="1"/>
                <p:nvPr/>
              </p:nvSpPr>
              <p:spPr>
                <a:xfrm>
                  <a:off x="2602228" y="3206663"/>
                  <a:ext cx="22522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latin typeface="+mn-lt"/>
                    </a:rPr>
                    <a:t>Chemotherapy</a:t>
                  </a:r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9D2F3BFF-1D96-7D20-B5FF-FC4E7C82D84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046144" y="3397718"/>
                  <a:ext cx="648072" cy="377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3E83425-A67D-630F-A506-ECB56D721DEA}"/>
                    </a:ext>
                  </a:extLst>
                </p:cNvPr>
                <p:cNvSpPr txBox="1"/>
                <p:nvPr/>
              </p:nvSpPr>
              <p:spPr>
                <a:xfrm>
                  <a:off x="894016" y="3213632"/>
                  <a:ext cx="12961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latin typeface="+mn-lt"/>
                    </a:rPr>
                    <a:t>Surgery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CEA0BE-71FB-027F-2C7B-A0BCCBCF1D46}"/>
                  </a:ext>
                </a:extLst>
              </p:cNvPr>
              <p:cNvSpPr txBox="1"/>
              <p:nvPr/>
            </p:nvSpPr>
            <p:spPr>
              <a:xfrm>
                <a:off x="4314904" y="1622487"/>
                <a:ext cx="4090974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>
                    <a:latin typeface="+mn-lt"/>
                  </a:rPr>
                  <a:t>Olaparib if </a:t>
                </a:r>
                <a:r>
                  <a:rPr lang="en-CA" sz="2000" dirty="0" err="1">
                    <a:latin typeface="+mn-lt"/>
                  </a:rPr>
                  <a:t>gBRCA</a:t>
                </a:r>
                <a:r>
                  <a:rPr lang="en-CA" sz="2000" dirty="0">
                    <a:latin typeface="+mn-lt"/>
                  </a:rPr>
                  <a:t>+ AND high risk</a:t>
                </a:r>
              </a:p>
              <a:p>
                <a:r>
                  <a:rPr lang="en-CA" sz="2000" dirty="0">
                    <a:latin typeface="+mn-lt"/>
                  </a:rPr>
                  <a:t>No role for capecitabine</a:t>
                </a:r>
              </a:p>
              <a:p>
                <a:r>
                  <a:rPr lang="en-CA" sz="2000" dirty="0">
                    <a:latin typeface="+mn-lt"/>
                  </a:rPr>
                  <a:t>No role for pembrolizumab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164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0CD7B-4C60-46FE-C071-D96FBFCD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AF89-C9EA-6A78-70AA-A712916A1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To provide guiding principles on the management of early and metastatic TNBC</a:t>
            </a:r>
          </a:p>
          <a:p>
            <a:r>
              <a:rPr lang="en-CA" dirty="0"/>
              <a:t>To provide information from practice-changing clinical trial data for patients with TNBC</a:t>
            </a:r>
          </a:p>
        </p:txBody>
      </p:sp>
    </p:spTree>
    <p:extLst>
      <p:ext uri="{BB962C8B-B14F-4D97-AF65-F5344CB8AC3E}">
        <p14:creationId xmlns:p14="http://schemas.microsoft.com/office/powerpoint/2010/main" val="1234795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3A9E-DE70-667B-39B9-61797233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263706" cy="864096"/>
          </a:xfrm>
        </p:spPr>
        <p:txBody>
          <a:bodyPr/>
          <a:lstStyle/>
          <a:p>
            <a:r>
              <a:rPr lang="en-CA" dirty="0"/>
              <a:t>Optimizing current standard of care (SOC) for early-stage TNBC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93A8-738E-0816-2D6E-9A7FCED9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08" y="1907704"/>
            <a:ext cx="8204448" cy="4545632"/>
          </a:xfrm>
        </p:spPr>
        <p:txBody>
          <a:bodyPr/>
          <a:lstStyle/>
          <a:p>
            <a:r>
              <a:rPr lang="en-CA" sz="2400" dirty="0" err="1">
                <a:solidFill>
                  <a:srgbClr val="C00000"/>
                </a:solidFill>
                <a:latin typeface="+mn-lt"/>
              </a:rPr>
              <a:t>OptimICE</a:t>
            </a:r>
            <a:r>
              <a:rPr lang="en-CA" sz="2400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CA" sz="2400" dirty="0">
                <a:latin typeface="+mn-lt"/>
              </a:rPr>
              <a:t>Can we stop pembrolizumab if </a:t>
            </a:r>
            <a:r>
              <a:rPr lang="en-CA" sz="2400" dirty="0" err="1">
                <a:latin typeface="+mn-lt"/>
              </a:rPr>
              <a:t>pCR</a:t>
            </a:r>
            <a:r>
              <a:rPr lang="en-CA" sz="2400" dirty="0">
                <a:latin typeface="+mn-lt"/>
              </a:rPr>
              <a:t>?</a:t>
            </a:r>
          </a:p>
          <a:p>
            <a:r>
              <a:rPr lang="en-CA" sz="2400" dirty="0">
                <a:solidFill>
                  <a:srgbClr val="C00000"/>
                </a:solidFill>
                <a:latin typeface="+mn-lt"/>
              </a:rPr>
              <a:t>CAPPA: </a:t>
            </a:r>
            <a:r>
              <a:rPr lang="en-CA" sz="2400" dirty="0">
                <a:latin typeface="+mn-lt"/>
              </a:rPr>
              <a:t>Does adding capecitabine to pembrolizumab improve outcomes if non-</a:t>
            </a:r>
            <a:r>
              <a:rPr lang="en-CA" sz="2400" dirty="0" err="1">
                <a:latin typeface="+mn-lt"/>
              </a:rPr>
              <a:t>pCR</a:t>
            </a:r>
            <a:r>
              <a:rPr lang="en-CA" sz="2400" dirty="0">
                <a:latin typeface="+mn-lt"/>
              </a:rPr>
              <a:t>? (not yet recruiting)</a:t>
            </a:r>
          </a:p>
          <a:p>
            <a:r>
              <a:rPr lang="en-CA" sz="2400" dirty="0">
                <a:solidFill>
                  <a:srgbClr val="C00000"/>
                </a:solidFill>
                <a:latin typeface="+mn-lt"/>
              </a:rPr>
              <a:t>ETNA: </a:t>
            </a:r>
            <a:r>
              <a:rPr lang="en-CA" sz="2400" dirty="0">
                <a:latin typeface="+mn-lt"/>
              </a:rPr>
              <a:t>In small tumors + surgical resection up front, can we omit chemotherapy in patients with good prognosis (high TILs)?</a:t>
            </a:r>
          </a:p>
          <a:p>
            <a:r>
              <a:rPr lang="en-CA" sz="2400" dirty="0">
                <a:solidFill>
                  <a:srgbClr val="C00000"/>
                </a:solidFill>
                <a:latin typeface="+mn-lt"/>
              </a:rPr>
              <a:t>TROPION-Breast04: </a:t>
            </a:r>
            <a:r>
              <a:rPr lang="en-CA" sz="2400" b="1" dirty="0">
                <a:latin typeface="+mn-lt"/>
              </a:rPr>
              <a:t>Replacing standard neoadjuvant chemo-pembrolizumab </a:t>
            </a:r>
            <a:r>
              <a:rPr lang="en-CA" sz="2400" dirty="0">
                <a:latin typeface="+mn-lt"/>
              </a:rPr>
              <a:t>with Dato-</a:t>
            </a:r>
            <a:r>
              <a:rPr lang="en-CA" sz="2400" dirty="0" err="1">
                <a:latin typeface="+mn-lt"/>
              </a:rPr>
              <a:t>Dxd</a:t>
            </a:r>
            <a:r>
              <a:rPr lang="en-CA" sz="2400" dirty="0">
                <a:latin typeface="+mn-lt"/>
              </a:rPr>
              <a:t> + durvalumab </a:t>
            </a:r>
            <a:r>
              <a:rPr lang="en-CA" sz="2400" dirty="0">
                <a:latin typeface="+mn-lt"/>
                <a:sym typeface="Wingdings" panose="05000000000000000000" pitchFamily="2" charset="2"/>
              </a:rPr>
              <a:t> adjuvant durvalumab +/- SOC chemo</a:t>
            </a:r>
            <a:endParaRPr lang="en-C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5621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3A9E-DE70-667B-39B9-61797233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712968" cy="864096"/>
          </a:xfrm>
        </p:spPr>
        <p:txBody>
          <a:bodyPr/>
          <a:lstStyle/>
          <a:p>
            <a:r>
              <a:rPr lang="en-CA" b="1" dirty="0">
                <a:solidFill>
                  <a:srgbClr val="8F001A"/>
                </a:solidFill>
              </a:rPr>
              <a:t>Improving outcomes of non-</a:t>
            </a:r>
            <a:r>
              <a:rPr lang="en-CA" b="1" dirty="0" err="1">
                <a:solidFill>
                  <a:srgbClr val="8F001A"/>
                </a:solidFill>
              </a:rPr>
              <a:t>pCR</a:t>
            </a:r>
            <a:r>
              <a:rPr lang="en-CA" b="1" dirty="0">
                <a:solidFill>
                  <a:srgbClr val="8F001A"/>
                </a:solidFill>
              </a:rPr>
              <a:t>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93A8-738E-0816-2D6E-9A7FCED9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08" y="2843808"/>
            <a:ext cx="8204448" cy="3753544"/>
          </a:xfrm>
        </p:spPr>
        <p:txBody>
          <a:bodyPr/>
          <a:lstStyle/>
          <a:p>
            <a:r>
              <a:rPr lang="en-CA" sz="2400" dirty="0">
                <a:solidFill>
                  <a:srgbClr val="C00000"/>
                </a:solidFill>
                <a:latin typeface="+mn-lt"/>
              </a:rPr>
              <a:t>BreastImmune03: </a:t>
            </a:r>
            <a:r>
              <a:rPr lang="en-CA" sz="2400" dirty="0">
                <a:latin typeface="+mn-lt"/>
              </a:rPr>
              <a:t>RT + nivolumab + ipilimumab (combo-</a:t>
            </a:r>
            <a:r>
              <a:rPr lang="en-CA" sz="2400" dirty="0" err="1">
                <a:latin typeface="+mn-lt"/>
              </a:rPr>
              <a:t>immunotx</a:t>
            </a:r>
            <a:r>
              <a:rPr lang="en-CA" sz="2400" dirty="0">
                <a:latin typeface="+mn-lt"/>
              </a:rPr>
              <a:t>) vs. RT + capecitabine</a:t>
            </a:r>
          </a:p>
          <a:p>
            <a:r>
              <a:rPr lang="en-CA" sz="2400" dirty="0">
                <a:solidFill>
                  <a:srgbClr val="C00000"/>
                </a:solidFill>
                <a:latin typeface="+mn-lt"/>
              </a:rPr>
              <a:t>TROPION-Breast03: </a:t>
            </a:r>
            <a:r>
              <a:rPr lang="en-CA" sz="2400" dirty="0">
                <a:latin typeface="+mn-lt"/>
              </a:rPr>
              <a:t>Dato-</a:t>
            </a:r>
            <a:r>
              <a:rPr lang="en-CA" sz="2400" dirty="0" err="1">
                <a:latin typeface="+mn-lt"/>
              </a:rPr>
              <a:t>Dxd</a:t>
            </a:r>
            <a:r>
              <a:rPr lang="en-CA" sz="2400" dirty="0">
                <a:latin typeface="+mn-lt"/>
              </a:rPr>
              <a:t> +/- durvalumab vs. physician’s choice (pembrolizumab vs. capecitabine vs. pembrolizumab + capecitabine)</a:t>
            </a:r>
          </a:p>
          <a:p>
            <a:r>
              <a:rPr lang="en-CA" sz="2400" dirty="0">
                <a:solidFill>
                  <a:srgbClr val="C00000"/>
                </a:solidFill>
                <a:latin typeface="+mn-lt"/>
              </a:rPr>
              <a:t>ASCENT-05:</a:t>
            </a:r>
            <a:r>
              <a:rPr lang="en-CA" sz="2400" dirty="0">
                <a:latin typeface="+mn-lt"/>
              </a:rPr>
              <a:t> Sacituzumab </a:t>
            </a:r>
            <a:r>
              <a:rPr lang="en-CA" sz="2400" dirty="0" err="1">
                <a:latin typeface="+mn-lt"/>
              </a:rPr>
              <a:t>govitecan</a:t>
            </a:r>
            <a:r>
              <a:rPr lang="en-CA" sz="2400" dirty="0">
                <a:latin typeface="+mn-lt"/>
              </a:rPr>
              <a:t> + pembrolizumab vs. physician’s choice (pembrolizumab +/- capecitabine)</a:t>
            </a:r>
            <a:endParaRPr lang="en-CA" sz="2400" dirty="0">
              <a:solidFill>
                <a:srgbClr val="C00000"/>
              </a:solidFill>
              <a:latin typeface="+mn-lt"/>
            </a:endParaRPr>
          </a:p>
          <a:p>
            <a:endParaRPr lang="en-CA" sz="2400" dirty="0"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EA7D6F-714F-2FA1-A007-CE4A600543CF}"/>
              </a:ext>
            </a:extLst>
          </p:cNvPr>
          <p:cNvGrpSpPr/>
          <p:nvPr/>
        </p:nvGrpSpPr>
        <p:grpSpPr>
          <a:xfrm>
            <a:off x="823392" y="1846357"/>
            <a:ext cx="7569224" cy="707886"/>
            <a:chOff x="254641" y="1848368"/>
            <a:chExt cx="7569224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8C28B9-032A-A2F6-F492-8178937C5B2C}"/>
                </a:ext>
              </a:extLst>
            </p:cNvPr>
            <p:cNvGrpSpPr/>
            <p:nvPr/>
          </p:nvGrpSpPr>
          <p:grpSpPr>
            <a:xfrm>
              <a:off x="254641" y="1848368"/>
              <a:ext cx="7569224" cy="707886"/>
              <a:chOff x="35496" y="3717032"/>
              <a:chExt cx="7569224" cy="70788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3276FB1-45FC-9D9E-42AB-20D4CAFAD292}"/>
                  </a:ext>
                </a:extLst>
              </p:cNvPr>
              <p:cNvGrpSpPr/>
              <p:nvPr/>
            </p:nvGrpSpPr>
            <p:grpSpPr>
              <a:xfrm>
                <a:off x="35496" y="3717032"/>
                <a:ext cx="5339710" cy="707886"/>
                <a:chOff x="-144016" y="2996952"/>
                <a:chExt cx="5339710" cy="707886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277732-94DD-1B94-93D0-508902732822}"/>
                    </a:ext>
                  </a:extLst>
                </p:cNvPr>
                <p:cNvSpPr txBox="1"/>
                <p:nvPr/>
              </p:nvSpPr>
              <p:spPr>
                <a:xfrm>
                  <a:off x="4176464" y="2996952"/>
                  <a:ext cx="101923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000" dirty="0">
                      <a:solidFill>
                        <a:srgbClr val="C00000"/>
                      </a:solidFill>
                      <a:latin typeface="+mn-lt"/>
                    </a:rPr>
                    <a:t>Non- </a:t>
                  </a:r>
                  <a:r>
                    <a:rPr lang="en-CA" sz="2000" dirty="0" err="1">
                      <a:solidFill>
                        <a:srgbClr val="C00000"/>
                      </a:solidFill>
                      <a:latin typeface="+mn-lt"/>
                    </a:rPr>
                    <a:t>pCR</a:t>
                  </a:r>
                  <a:endParaRPr lang="en-CA" sz="2000" dirty="0">
                    <a:solidFill>
                      <a:srgbClr val="C00000"/>
                    </a:solidFill>
                    <a:latin typeface="+mn-lt"/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38D042A-68D4-68D4-D80A-1BA10E261720}"/>
                    </a:ext>
                  </a:extLst>
                </p:cNvPr>
                <p:cNvGrpSpPr/>
                <p:nvPr/>
              </p:nvGrpSpPr>
              <p:grpSpPr>
                <a:xfrm>
                  <a:off x="-144016" y="3140968"/>
                  <a:ext cx="4464496" cy="409750"/>
                  <a:chOff x="-185088" y="1997047"/>
                  <a:chExt cx="4464496" cy="409750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C27A2923-C739-52A5-962D-D4626580BC01}"/>
                      </a:ext>
                    </a:extLst>
                  </p:cNvPr>
                  <p:cNvGrpSpPr/>
                  <p:nvPr/>
                </p:nvGrpSpPr>
                <p:grpSpPr>
                  <a:xfrm>
                    <a:off x="-185088" y="1997047"/>
                    <a:ext cx="3888432" cy="409750"/>
                    <a:chOff x="1002536" y="3293191"/>
                    <a:chExt cx="3888432" cy="409750"/>
                  </a:xfrm>
                </p:grpSpPr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69CD8DA2-E376-0FE1-C258-7CA3935639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2536" y="3293191"/>
                      <a:ext cx="187220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CA" sz="2000" dirty="0">
                          <a:latin typeface="+mn-lt"/>
                        </a:rPr>
                        <a:t>Chemotherapy</a:t>
                      </a:r>
                    </a:p>
                  </p:txBody>
                </p:sp>
                <p:cxnSp>
                  <p:nvCxnSpPr>
                    <p:cNvPr id="15" name="Straight Arrow Connector 14">
                      <a:extLst>
                        <a:ext uri="{FF2B5EF4-FFF2-40B4-BE49-F238E27FC236}">
                          <a16:creationId xmlns:a16="http://schemas.microsoft.com/office/drawing/2014/main" id="{EE8FE643-F75B-DF68-DD91-F49502323C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946752" y="3505439"/>
                      <a:ext cx="684584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7C918478-4EBD-48BE-EC91-28CD1C5446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4824" y="3302831"/>
                      <a:ext cx="129614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CA" sz="2000" dirty="0">
                          <a:latin typeface="+mn-lt"/>
                        </a:rPr>
                        <a:t>Surgery</a:t>
                      </a:r>
                    </a:p>
                  </p:txBody>
                </p:sp>
              </p:grp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15C21FB8-7FDA-E572-D390-56A164236C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559328" y="2206742"/>
                    <a:ext cx="720080" cy="255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</p:grp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DB61C3-42C0-3E78-F4BB-B0702BB176F6}"/>
                  </a:ext>
                </a:extLst>
              </p:cNvPr>
              <p:cNvSpPr txBox="1"/>
              <p:nvPr/>
            </p:nvSpPr>
            <p:spPr>
              <a:xfrm>
                <a:off x="6084168" y="3869853"/>
                <a:ext cx="152055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>
                    <a:solidFill>
                      <a:srgbClr val="C00000"/>
                    </a:solidFill>
                    <a:latin typeface="+mn-lt"/>
                  </a:rPr>
                  <a:t>Clinical trial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38BD8E1-95AC-1CCE-04AB-1D1663435E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80112" y="2202311"/>
              <a:ext cx="720080" cy="25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4968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4CF7-0BF5-3718-B126-3E5CE20D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Other optimizations for early TNBC – Dose-dense anthracycline anyone?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100D5-FF7A-D186-5484-EC3D6C0BEB6D}"/>
              </a:ext>
            </a:extLst>
          </p:cNvPr>
          <p:cNvSpPr txBox="1"/>
          <p:nvPr/>
        </p:nvSpPr>
        <p:spPr>
          <a:xfrm>
            <a:off x="2267744" y="6165304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Citron ML et al. J Clin Oncol 2003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F3B479-AF37-C820-57D7-5B4C37264471}"/>
              </a:ext>
            </a:extLst>
          </p:cNvPr>
          <p:cNvGrpSpPr/>
          <p:nvPr/>
        </p:nvGrpSpPr>
        <p:grpSpPr>
          <a:xfrm>
            <a:off x="2177988" y="1934169"/>
            <a:ext cx="4788024" cy="400110"/>
            <a:chOff x="1187624" y="3140968"/>
            <a:chExt cx="4788024" cy="4001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D07CCA-95DC-F67C-1AE2-1AC8AD7118E5}"/>
                </a:ext>
              </a:extLst>
            </p:cNvPr>
            <p:cNvSpPr txBox="1"/>
            <p:nvPr/>
          </p:nvSpPr>
          <p:spPr>
            <a:xfrm>
              <a:off x="1187624" y="3140968"/>
              <a:ext cx="2088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Chemotherapy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CA33D21-F1A7-DDE1-132B-7C75A91560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67336" y="3341023"/>
              <a:ext cx="151216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F7FD0E-6683-28E6-42E7-87EBAA7CBC9C}"/>
                </a:ext>
              </a:extLst>
            </p:cNvPr>
            <p:cNvSpPr txBox="1"/>
            <p:nvPr/>
          </p:nvSpPr>
          <p:spPr>
            <a:xfrm>
              <a:off x="4679504" y="3140968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Surgery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CA5F1C-2F33-B7A7-CC16-42051C897F39}"/>
              </a:ext>
            </a:extLst>
          </p:cNvPr>
          <p:cNvCxnSpPr>
            <a:cxnSpLocks/>
          </p:cNvCxnSpPr>
          <p:nvPr/>
        </p:nvCxnSpPr>
        <p:spPr bwMode="auto">
          <a:xfrm flipH="1">
            <a:off x="3419364" y="2412000"/>
            <a:ext cx="508" cy="43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3A662A-69C4-EA79-B884-1BF8F8BF28C7}"/>
              </a:ext>
            </a:extLst>
          </p:cNvPr>
          <p:cNvSpPr txBox="1"/>
          <p:nvPr/>
        </p:nvSpPr>
        <p:spPr>
          <a:xfrm>
            <a:off x="387738" y="2988125"/>
            <a:ext cx="6272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C00000"/>
                </a:solidFill>
                <a:latin typeface="+mn-lt"/>
              </a:rPr>
              <a:t>AC every 2 weeks (Q2W) </a:t>
            </a:r>
            <a:r>
              <a:rPr lang="en-CA" sz="1600" dirty="0">
                <a:latin typeface="+mn-lt"/>
              </a:rPr>
              <a:t>x 4 </a:t>
            </a:r>
            <a:r>
              <a:rPr lang="en-CA" sz="1600" dirty="0">
                <a:latin typeface="+mn-lt"/>
                <a:sym typeface="Wingdings" panose="05000000000000000000" pitchFamily="2" charset="2"/>
              </a:rPr>
              <a:t> P</a:t>
            </a:r>
            <a:r>
              <a:rPr lang="en-CA" sz="1600" dirty="0">
                <a:latin typeface="+mn-lt"/>
              </a:rPr>
              <a:t>aclitaxel (P) weekly (Q1W) x 12</a:t>
            </a:r>
          </a:p>
          <a:p>
            <a:pPr algn="ctr"/>
            <a:endParaRPr lang="en-CA" sz="800" dirty="0">
              <a:latin typeface="+mn-lt"/>
            </a:endParaRPr>
          </a:p>
          <a:p>
            <a:pPr algn="ctr"/>
            <a:r>
              <a:rPr lang="en-CA" sz="1600" dirty="0">
                <a:latin typeface="+mn-lt"/>
              </a:rPr>
              <a:t>BETTER THAN</a:t>
            </a:r>
          </a:p>
          <a:p>
            <a:pPr algn="ctr"/>
            <a:endParaRPr lang="en-CA" sz="800" dirty="0">
              <a:latin typeface="+mn-lt"/>
            </a:endParaRPr>
          </a:p>
          <a:p>
            <a:pPr algn="ctr"/>
            <a:r>
              <a:rPr lang="en-CA" sz="1600" dirty="0">
                <a:solidFill>
                  <a:srgbClr val="C00000"/>
                </a:solidFill>
                <a:latin typeface="+mn-lt"/>
              </a:rPr>
              <a:t>AC Q3W </a:t>
            </a:r>
            <a:r>
              <a:rPr lang="en-CA" sz="1600" dirty="0">
                <a:latin typeface="+mn-lt"/>
              </a:rPr>
              <a:t>x 4 </a:t>
            </a:r>
            <a:r>
              <a:rPr lang="en-CA" sz="1600" dirty="0">
                <a:latin typeface="+mn-lt"/>
                <a:sym typeface="Wingdings" panose="05000000000000000000" pitchFamily="2" charset="2"/>
              </a:rPr>
              <a:t> Paclitaxel Q1W x 12</a:t>
            </a:r>
          </a:p>
          <a:p>
            <a:pPr algn="ctr"/>
            <a:endParaRPr lang="en-CA" sz="1600" dirty="0"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n-CA" sz="1600" dirty="0">
                <a:latin typeface="+mn-lt"/>
                <a:sym typeface="Wingdings" panose="05000000000000000000" pitchFamily="2" charset="2"/>
              </a:rPr>
              <a:t>But KEYNOTE 522 uses</a:t>
            </a:r>
          </a:p>
          <a:p>
            <a:pPr algn="ctr"/>
            <a:endParaRPr lang="en-CA" sz="1600" dirty="0"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n-CA" sz="1600" dirty="0">
                <a:latin typeface="+mn-lt"/>
                <a:sym typeface="Wingdings" panose="05000000000000000000" pitchFamily="2" charset="2"/>
              </a:rPr>
              <a:t>Paclitaxel + carboplatin Q1W/Q3W x 4 </a:t>
            </a:r>
            <a:r>
              <a:rPr lang="en-CA" sz="16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AC Q3W </a:t>
            </a:r>
            <a:r>
              <a:rPr lang="en-CA" sz="1600" dirty="0">
                <a:latin typeface="+mn-lt"/>
                <a:sym typeface="Wingdings" panose="05000000000000000000" pitchFamily="2" charset="2"/>
              </a:rPr>
              <a:t>x 4</a:t>
            </a:r>
          </a:p>
          <a:p>
            <a:pPr algn="ctr"/>
            <a:r>
              <a:rPr lang="en-CA" sz="1600" dirty="0">
                <a:latin typeface="+mn-lt"/>
              </a:rPr>
              <a:t>PLUS </a:t>
            </a:r>
            <a:r>
              <a:rPr lang="en-CA" sz="1600" dirty="0">
                <a:solidFill>
                  <a:srgbClr val="C00000"/>
                </a:solidFill>
                <a:latin typeface="+mn-lt"/>
              </a:rPr>
              <a:t>pembrolizumab Q3W</a:t>
            </a:r>
          </a:p>
          <a:p>
            <a:pPr algn="ctr"/>
            <a:endParaRPr lang="en-CA" sz="1600" dirty="0">
              <a:latin typeface="+mn-l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CEEC0C-E411-1B53-9F95-288CD36E101D}"/>
              </a:ext>
            </a:extLst>
          </p:cNvPr>
          <p:cNvCxnSpPr>
            <a:cxnSpLocks/>
          </p:cNvCxnSpPr>
          <p:nvPr/>
        </p:nvCxnSpPr>
        <p:spPr bwMode="auto">
          <a:xfrm>
            <a:off x="5580112" y="4093041"/>
            <a:ext cx="15121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D7EB68D-F80F-D871-31E3-AE4A8E802EA8}"/>
              </a:ext>
            </a:extLst>
          </p:cNvPr>
          <p:cNvSpPr txBox="1"/>
          <p:nvPr/>
        </p:nvSpPr>
        <p:spPr>
          <a:xfrm>
            <a:off x="7092280" y="389298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+mn-lt"/>
              </a:rPr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2051727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4CF7-0BF5-3718-B126-3E5CE20D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49" y="692696"/>
            <a:ext cx="8401407" cy="864096"/>
          </a:xfrm>
        </p:spPr>
        <p:txBody>
          <a:bodyPr/>
          <a:lstStyle/>
          <a:p>
            <a:r>
              <a:rPr lang="en-CA" dirty="0"/>
              <a:t>Other optimizations for early TNBC – Dose-dense (Q2W) anthracycline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100D5-FF7A-D186-5484-EC3D6C0BEB6D}"/>
              </a:ext>
            </a:extLst>
          </p:cNvPr>
          <p:cNvSpPr txBox="1"/>
          <p:nvPr/>
        </p:nvSpPr>
        <p:spPr>
          <a:xfrm>
            <a:off x="2267744" y="6165304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Citron ML et al. J Clin Oncol 2003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6F5D1A-D30E-1E59-3897-6DF548329601}"/>
              </a:ext>
            </a:extLst>
          </p:cNvPr>
          <p:cNvGrpSpPr/>
          <p:nvPr/>
        </p:nvGrpSpPr>
        <p:grpSpPr>
          <a:xfrm>
            <a:off x="387738" y="2049810"/>
            <a:ext cx="7712654" cy="3539430"/>
            <a:chOff x="387738" y="1772816"/>
            <a:chExt cx="7712654" cy="35394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3A662A-69C4-EA79-B884-1BF8F8BF28C7}"/>
                </a:ext>
              </a:extLst>
            </p:cNvPr>
            <p:cNvSpPr txBox="1"/>
            <p:nvPr/>
          </p:nvSpPr>
          <p:spPr>
            <a:xfrm>
              <a:off x="387738" y="1772816"/>
              <a:ext cx="555241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latin typeface="+mn-lt"/>
                  <a:sym typeface="Wingdings" panose="05000000000000000000" pitchFamily="2" charset="2"/>
                </a:rPr>
                <a:t>KEYNOTE 522 chemo regimen</a:t>
              </a:r>
            </a:p>
            <a:p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r>
                <a:rPr lang="en-CA" sz="1600" dirty="0">
                  <a:latin typeface="+mn-lt"/>
                  <a:sym typeface="Wingdings" panose="05000000000000000000" pitchFamily="2" charset="2"/>
                </a:rPr>
                <a:t>Paclitaxel + carboplatin Q1W/Q3W x 4 + </a:t>
              </a:r>
              <a:r>
                <a:rPr lang="en-CA" sz="1600" dirty="0" err="1">
                  <a:latin typeface="+mn-lt"/>
                  <a:sym typeface="Wingdings" panose="05000000000000000000" pitchFamily="2" charset="2"/>
                </a:rPr>
                <a:t>Pembro</a:t>
              </a:r>
              <a:r>
                <a:rPr lang="en-CA" sz="1600" dirty="0">
                  <a:latin typeface="+mn-lt"/>
                  <a:sym typeface="Wingdings" panose="05000000000000000000" pitchFamily="2" charset="2"/>
                </a:rPr>
                <a:t> Q3W  </a:t>
              </a:r>
            </a:p>
            <a:p>
              <a:pPr algn="ctr"/>
              <a:r>
                <a:rPr lang="en-CA" sz="16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AC </a:t>
              </a:r>
              <a:r>
                <a:rPr lang="en-CA" sz="1600" u="sng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Q3W</a:t>
              </a:r>
              <a:r>
                <a:rPr lang="en-CA" sz="16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 </a:t>
              </a:r>
              <a:r>
                <a:rPr lang="en-CA" sz="1600" dirty="0">
                  <a:latin typeface="+mn-lt"/>
                  <a:sym typeface="Wingdings" panose="05000000000000000000" pitchFamily="2" charset="2"/>
                </a:rPr>
                <a:t>x 4 + </a:t>
              </a:r>
              <a:r>
                <a:rPr lang="en-CA" sz="1600" dirty="0" err="1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Pembro</a:t>
              </a:r>
              <a:r>
                <a:rPr lang="en-CA" sz="16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 200 mg Q3W</a:t>
              </a:r>
            </a:p>
            <a:p>
              <a:pPr algn="ctr"/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r>
                <a:rPr lang="en-CA" sz="1600" dirty="0">
                  <a:latin typeface="+mn-lt"/>
                  <a:sym typeface="Wingdings" panose="05000000000000000000" pitchFamily="2" charset="2"/>
                </a:rPr>
                <a:t>Paclitaxel + carboplatin Q1W/Q3W x 4 + </a:t>
              </a:r>
              <a:r>
                <a:rPr lang="en-CA" sz="1600" dirty="0" err="1">
                  <a:latin typeface="+mn-lt"/>
                  <a:sym typeface="Wingdings" panose="05000000000000000000" pitchFamily="2" charset="2"/>
                </a:rPr>
                <a:t>Pembro</a:t>
              </a:r>
              <a:r>
                <a:rPr lang="en-CA" sz="1600" dirty="0">
                  <a:latin typeface="+mn-lt"/>
                  <a:sym typeface="Wingdings" panose="05000000000000000000" pitchFamily="2" charset="2"/>
                </a:rPr>
                <a:t> Q3W  </a:t>
              </a:r>
            </a:p>
            <a:p>
              <a:pPr algn="ctr"/>
              <a:r>
                <a:rPr lang="en-CA" sz="16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AC </a:t>
              </a:r>
              <a:r>
                <a:rPr lang="en-CA" sz="1600" u="sng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Q2W</a:t>
              </a:r>
              <a:r>
                <a:rPr lang="en-CA" sz="16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 </a:t>
              </a:r>
              <a:r>
                <a:rPr lang="en-CA" sz="1600" dirty="0">
                  <a:latin typeface="+mn-lt"/>
                  <a:sym typeface="Wingdings" panose="05000000000000000000" pitchFamily="2" charset="2"/>
                </a:rPr>
                <a:t>x 4 + </a:t>
              </a:r>
              <a:r>
                <a:rPr lang="en-CA" sz="1600" dirty="0" err="1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Pembro</a:t>
              </a:r>
              <a:r>
                <a:rPr lang="en-CA" sz="1600" dirty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 400 mg Q6W*</a:t>
              </a:r>
            </a:p>
            <a:p>
              <a:pPr algn="ctr"/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endParaRPr lang="en-CA" sz="1600" dirty="0">
                <a:latin typeface="+mn-lt"/>
                <a:sym typeface="Wingdings" panose="05000000000000000000" pitchFamily="2" charset="2"/>
              </a:endParaRPr>
            </a:p>
            <a:p>
              <a:pPr algn="ctr"/>
              <a:endParaRPr lang="en-CA" sz="1600" dirty="0">
                <a:latin typeface="+mn-lt"/>
              </a:endParaRPr>
            </a:p>
            <a:p>
              <a:pPr algn="ctr"/>
              <a:endParaRPr lang="en-CA" sz="1600" dirty="0">
                <a:latin typeface="+mn-lt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DCA5F1C-2F33-B7A7-CC16-42051C897F3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3340" y="2924944"/>
              <a:ext cx="508" cy="43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8CEEC0C-E411-1B53-9F95-288CD36E10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24224" y="3084929"/>
              <a:ext cx="864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D7EB68D-F80F-D871-31E3-AE4A8E802EA8}"/>
                </a:ext>
              </a:extLst>
            </p:cNvPr>
            <p:cNvSpPr txBox="1"/>
            <p:nvPr/>
          </p:nvSpPr>
          <p:spPr>
            <a:xfrm>
              <a:off x="6804248" y="2884874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latin typeface="+mn-lt"/>
                </a:rPr>
                <a:t>Surgery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66D674A-9BFE-AAA1-4A49-EBA7ADEC0325}"/>
              </a:ext>
            </a:extLst>
          </p:cNvPr>
          <p:cNvSpPr txBox="1"/>
          <p:nvPr/>
        </p:nvSpPr>
        <p:spPr>
          <a:xfrm>
            <a:off x="412749" y="4653136"/>
            <a:ext cx="5183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CA" sz="1800" b="1" dirty="0">
                <a:solidFill>
                  <a:srgbClr val="C00000"/>
                </a:solidFill>
                <a:latin typeface="+mn-lt"/>
              </a:rPr>
              <a:t>*</a:t>
            </a:r>
            <a:r>
              <a:rPr lang="en-CA" sz="1800" dirty="0">
                <a:solidFill>
                  <a:srgbClr val="C00000"/>
                </a:solidFill>
                <a:latin typeface="+mn-lt"/>
              </a:rPr>
              <a:t>Can give anthracyclines dose-dense (Q2W) by giving pembrolizumab Q6W instead</a:t>
            </a:r>
          </a:p>
        </p:txBody>
      </p:sp>
    </p:spTree>
    <p:extLst>
      <p:ext uri="{BB962C8B-B14F-4D97-AF65-F5344CB8AC3E}">
        <p14:creationId xmlns:p14="http://schemas.microsoft.com/office/powerpoint/2010/main" val="2622205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4CF7-0BF5-3718-B126-3E5CE20D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Other optimizations for early TNBC – When is carboplatin required?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A040-FD07-59D9-87BA-369428852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636912"/>
            <a:ext cx="7772400" cy="2313384"/>
          </a:xfrm>
        </p:spPr>
        <p:txBody>
          <a:bodyPr/>
          <a:lstStyle/>
          <a:p>
            <a:r>
              <a:rPr lang="en-CA" dirty="0">
                <a:latin typeface="+mn-lt"/>
              </a:rPr>
              <a:t>Unclear who needs </a:t>
            </a:r>
            <a:r>
              <a:rPr lang="en-CA" dirty="0">
                <a:solidFill>
                  <a:srgbClr val="C00000"/>
                </a:solidFill>
                <a:latin typeface="+mn-lt"/>
              </a:rPr>
              <a:t>carboplatin</a:t>
            </a:r>
          </a:p>
          <a:p>
            <a:pPr lvl="1"/>
            <a:r>
              <a:rPr lang="en-CA" dirty="0">
                <a:latin typeface="+mn-lt"/>
              </a:rPr>
              <a:t>Carboplatin improved overall survival in age ≤50 in India in high-risk, mostly stage III TNBC (Tata Memorial TNBC phase III study)</a:t>
            </a:r>
            <a:r>
              <a:rPr lang="en-CA" baseline="30000" dirty="0">
                <a:latin typeface="+mn-lt"/>
              </a:rPr>
              <a:t>1</a:t>
            </a:r>
            <a:endParaRPr lang="en-CA" dirty="0">
              <a:latin typeface="+mn-lt"/>
            </a:endParaRPr>
          </a:p>
          <a:p>
            <a:pPr lvl="1"/>
            <a:r>
              <a:rPr lang="en-CA" dirty="0">
                <a:latin typeface="+mn-lt"/>
              </a:rPr>
              <a:t>May not need carboplatin in chemo-sensitive subtypes like germline BRCA mutation, high TILs</a:t>
            </a:r>
            <a:r>
              <a:rPr lang="en-CA" baseline="30000" dirty="0">
                <a:latin typeface="+mn-lt"/>
              </a:rPr>
              <a:t>2-7</a:t>
            </a:r>
            <a:endParaRPr lang="en-CA" dirty="0">
              <a:latin typeface="+mn-lt"/>
            </a:endParaRPr>
          </a:p>
          <a:p>
            <a:pPr lvl="1"/>
            <a:r>
              <a:rPr lang="en-CA" dirty="0">
                <a:latin typeface="+mn-lt"/>
              </a:rPr>
              <a:t>We are routinely giving carboplatin because that was built into Keynote 522 regimen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73AAA-BE17-2175-4B68-6CE840F3A7B5}"/>
              </a:ext>
            </a:extLst>
          </p:cNvPr>
          <p:cNvSpPr txBox="1"/>
          <p:nvPr/>
        </p:nvSpPr>
        <p:spPr>
          <a:xfrm>
            <a:off x="107504" y="5410815"/>
            <a:ext cx="9001000" cy="15465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50" dirty="0">
                <a:effectLst/>
                <a:ea typeface="Calibri" panose="020F0502020204030204" pitchFamily="34" charset="0"/>
              </a:rPr>
              <a:t>Gupta S et al. SABCS 2022. Abstract GS5-01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effectLst/>
                <a:ea typeface="Calibri" panose="020F0502020204030204" pitchFamily="34" charset="0"/>
              </a:rPr>
              <a:t>von </a:t>
            </a:r>
            <a:r>
              <a:rPr lang="en-US" sz="1050" dirty="0" err="1">
                <a:effectLst/>
                <a:ea typeface="Calibri" panose="020F0502020204030204" pitchFamily="34" charset="0"/>
              </a:rPr>
              <a:t>Minckwitz</a:t>
            </a:r>
            <a:r>
              <a:rPr lang="en-US" sz="1050" dirty="0">
                <a:effectLst/>
                <a:ea typeface="Calibri" panose="020F0502020204030204" pitchFamily="34" charset="0"/>
              </a:rPr>
              <a:t> G et al. </a:t>
            </a:r>
            <a:r>
              <a:rPr lang="en-US" sz="1050" dirty="0" err="1">
                <a:effectLst/>
                <a:ea typeface="Calibri" panose="020F0502020204030204" pitchFamily="34" charset="0"/>
              </a:rPr>
              <a:t>GeparSixto</a:t>
            </a:r>
            <a:r>
              <a:rPr lang="en-US" sz="1050" dirty="0">
                <a:effectLst/>
                <a:ea typeface="Calibri" panose="020F0502020204030204" pitchFamily="34" charset="0"/>
              </a:rPr>
              <a:t>; GBG 66. Lancet Oncol 2014;15:747-56.</a:t>
            </a:r>
            <a:endParaRPr lang="en-CA" sz="1050" dirty="0">
              <a:effectLst/>
              <a:ea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50" dirty="0" err="1">
                <a:effectLst/>
                <a:ea typeface="Calibri" panose="020F0502020204030204" pitchFamily="34" charset="0"/>
              </a:rPr>
              <a:t>Sikov</a:t>
            </a:r>
            <a:r>
              <a:rPr lang="en-US" sz="1050" dirty="0">
                <a:effectLst/>
                <a:ea typeface="Calibri" panose="020F0502020204030204" pitchFamily="34" charset="0"/>
              </a:rPr>
              <a:t> WM et al. CALGB 40603 (Alliance). J Clin Oncol 2015;33:13-21.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050" dirty="0" err="1">
                <a:effectLst/>
                <a:ea typeface="Times New Roman" panose="02020603050405020304" pitchFamily="18" charset="0"/>
              </a:rPr>
              <a:t>Loibl</a:t>
            </a:r>
            <a:r>
              <a:rPr lang="en-CA" sz="1050" dirty="0">
                <a:effectLst/>
                <a:ea typeface="Times New Roman" panose="02020603050405020304" pitchFamily="18" charset="0"/>
              </a:rPr>
              <a:t> S et al. </a:t>
            </a:r>
            <a:r>
              <a:rPr lang="en-CA" sz="1050" dirty="0" err="1">
                <a:effectLst/>
                <a:ea typeface="Times New Roman" panose="02020603050405020304" pitchFamily="18" charset="0"/>
              </a:rPr>
              <a:t>BrighTNess</a:t>
            </a:r>
            <a:r>
              <a:rPr lang="en-CA" sz="1050" dirty="0">
                <a:effectLst/>
                <a:ea typeface="Times New Roman" panose="02020603050405020304" pitchFamily="18" charset="0"/>
              </a:rPr>
              <a:t>. Lancet Oncol 2018;19:497-509.</a:t>
            </a:r>
          </a:p>
          <a:p>
            <a:pPr marL="228600" indent="-228600">
              <a:buFont typeface="+mj-lt"/>
              <a:buAutoNum type="arabicPeriod"/>
            </a:pPr>
            <a:endParaRPr lang="en-CA" sz="1050" dirty="0">
              <a:effectLst/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CA" sz="1050" dirty="0">
              <a:effectLst/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CA" sz="1050" dirty="0"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CA" sz="1050" dirty="0">
              <a:effectLst/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CA" sz="1050" dirty="0"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050" dirty="0" err="1">
                <a:effectLst/>
                <a:ea typeface="Times New Roman" panose="02020603050405020304" pitchFamily="18" charset="0"/>
              </a:rPr>
              <a:t>Hahnen</a:t>
            </a:r>
            <a:r>
              <a:rPr lang="en-CA" sz="1050" dirty="0">
                <a:effectLst/>
                <a:ea typeface="Times New Roman" panose="02020603050405020304" pitchFamily="18" charset="0"/>
              </a:rPr>
              <a:t> E, Lederer B, </a:t>
            </a:r>
            <a:r>
              <a:rPr lang="en-CA" sz="1050" dirty="0" err="1">
                <a:effectLst/>
                <a:ea typeface="Times New Roman" panose="02020603050405020304" pitchFamily="18" charset="0"/>
              </a:rPr>
              <a:t>Hauke</a:t>
            </a:r>
            <a:r>
              <a:rPr lang="en-CA" sz="1050" dirty="0">
                <a:effectLst/>
                <a:ea typeface="Times New Roman" panose="02020603050405020304" pitchFamily="18" charset="0"/>
              </a:rPr>
              <a:t> J, et al. JAMA Oncol 2017;3:1378-85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050" dirty="0">
                <a:effectLst/>
                <a:ea typeface="Times New Roman" panose="02020603050405020304" pitchFamily="18" charset="0"/>
              </a:rPr>
              <a:t>Tung N et al. TBCRC 031 (the INFORM trial). J Clin Oncol 2020;38:1539-48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050" dirty="0" err="1"/>
              <a:t>Poggio</a:t>
            </a:r>
            <a:r>
              <a:rPr lang="en-CA" sz="1050" dirty="0"/>
              <a:t> F et al. Ann of Oncol. 2018. 29: 1497-1508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81210-9F9E-C1CF-60A0-ED835FF22026}"/>
              </a:ext>
            </a:extLst>
          </p:cNvPr>
          <p:cNvSpPr txBox="1"/>
          <p:nvPr/>
        </p:nvSpPr>
        <p:spPr>
          <a:xfrm>
            <a:off x="412750" y="1833080"/>
            <a:ext cx="813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latin typeface="+mn-lt"/>
                <a:sym typeface="Wingdings" panose="05000000000000000000" pitchFamily="2" charset="2"/>
              </a:rPr>
              <a:t>Paclitaxel + </a:t>
            </a:r>
            <a:r>
              <a:rPr lang="en-CA" sz="20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carboplatin </a:t>
            </a:r>
            <a:r>
              <a:rPr lang="en-CA" sz="2000" dirty="0">
                <a:latin typeface="+mn-lt"/>
                <a:sym typeface="Wingdings" panose="05000000000000000000" pitchFamily="2" charset="2"/>
              </a:rPr>
              <a:t>x 4 + Pembrolizumab  </a:t>
            </a:r>
          </a:p>
          <a:p>
            <a:pPr algn="ctr"/>
            <a:r>
              <a:rPr lang="en-CA" sz="2000" dirty="0">
                <a:latin typeface="+mn-lt"/>
                <a:sym typeface="Wingdings" panose="05000000000000000000" pitchFamily="2" charset="2"/>
              </a:rPr>
              <a:t>AC x 4 + Pembrolizumab</a:t>
            </a:r>
          </a:p>
        </p:txBody>
      </p:sp>
    </p:spTree>
    <p:extLst>
      <p:ext uri="{BB962C8B-B14F-4D97-AF65-F5344CB8AC3E}">
        <p14:creationId xmlns:p14="http://schemas.microsoft.com/office/powerpoint/2010/main" val="3652531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A91F-6CFD-FD3A-BF62-4803FA0D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548680"/>
            <a:ext cx="8640958" cy="864096"/>
          </a:xfrm>
        </p:spPr>
        <p:txBody>
          <a:bodyPr/>
          <a:lstStyle/>
          <a:p>
            <a:r>
              <a:rPr lang="en-CA" sz="2400" dirty="0"/>
              <a:t>Beyond </a:t>
            </a:r>
            <a:r>
              <a:rPr lang="en-CA" sz="2400" dirty="0" err="1"/>
              <a:t>pCR</a:t>
            </a:r>
            <a:r>
              <a:rPr lang="en-CA" sz="2400" dirty="0"/>
              <a:t>: Circulating tumor DNA (</a:t>
            </a:r>
            <a:r>
              <a:rPr lang="en-CA" sz="2400" dirty="0" err="1"/>
              <a:t>ctDNA</a:t>
            </a:r>
            <a:r>
              <a:rPr lang="en-CA" sz="2400" dirty="0"/>
              <a:t>) to improve prediction of outcomes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C61D1A-B5B5-5EED-3BAA-82A418762A7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945" t="15795" r="58262" b="21493"/>
          <a:stretch/>
        </p:blipFill>
        <p:spPr bwMode="auto">
          <a:xfrm>
            <a:off x="51967" y="1700808"/>
            <a:ext cx="4684090" cy="2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7E814-D36D-0A69-ADAF-D6FE909F3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2" t="23366" r="18065"/>
          <a:stretch/>
        </p:blipFill>
        <p:spPr>
          <a:xfrm>
            <a:off x="4744374" y="1700808"/>
            <a:ext cx="4144537" cy="2912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A4D282-3C76-27CD-9D3B-6D9FEFD02AF2}"/>
              </a:ext>
            </a:extLst>
          </p:cNvPr>
          <p:cNvSpPr txBox="1"/>
          <p:nvPr/>
        </p:nvSpPr>
        <p:spPr>
          <a:xfrm>
            <a:off x="5148064" y="4613279"/>
            <a:ext cx="352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8F001A"/>
                </a:solidFill>
                <a:latin typeface="+mn-lt"/>
              </a:rPr>
              <a:t>Relapse free survival based on </a:t>
            </a:r>
            <a:r>
              <a:rPr lang="en-CA" sz="1800" dirty="0" err="1">
                <a:solidFill>
                  <a:srgbClr val="8F001A"/>
                </a:solidFill>
                <a:latin typeface="+mn-lt"/>
              </a:rPr>
              <a:t>ctDNA</a:t>
            </a:r>
            <a:r>
              <a:rPr lang="en-CA" sz="1800" dirty="0">
                <a:solidFill>
                  <a:srgbClr val="8F001A"/>
                </a:solidFill>
                <a:latin typeface="+mn-lt"/>
              </a:rPr>
              <a:t> detection pre-surgery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47DD1-2FB9-C2DF-FEC7-8E99A75B209C}"/>
              </a:ext>
            </a:extLst>
          </p:cNvPr>
          <p:cNvSpPr txBox="1"/>
          <p:nvPr/>
        </p:nvSpPr>
        <p:spPr>
          <a:xfrm>
            <a:off x="179513" y="4578145"/>
            <a:ext cx="45565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8F001A"/>
                </a:solidFill>
                <a:latin typeface="+mn-lt"/>
              </a:rPr>
              <a:t>Relapse free survival based on </a:t>
            </a:r>
            <a:r>
              <a:rPr lang="en-CA" sz="1800" dirty="0" err="1">
                <a:solidFill>
                  <a:srgbClr val="8F001A"/>
                </a:solidFill>
                <a:latin typeface="+mn-lt"/>
              </a:rPr>
              <a:t>ctDNA</a:t>
            </a:r>
            <a:r>
              <a:rPr lang="en-CA" sz="1800" dirty="0">
                <a:solidFill>
                  <a:srgbClr val="8F001A"/>
                </a:solidFill>
                <a:latin typeface="+mn-lt"/>
              </a:rPr>
              <a:t> detection serial sample collection after surgery</a:t>
            </a:r>
          </a:p>
          <a:p>
            <a:pPr algn="ctr"/>
            <a:endParaRPr lang="en-CA" sz="1200" dirty="0">
              <a:solidFill>
                <a:srgbClr val="8F001A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40AAF-EF85-A714-F3C0-C3366ECA14F3}"/>
              </a:ext>
            </a:extLst>
          </p:cNvPr>
          <p:cNvSpPr txBox="1"/>
          <p:nvPr/>
        </p:nvSpPr>
        <p:spPr>
          <a:xfrm>
            <a:off x="945617" y="557771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Shaw JA et al. ASCO 2022. Abs 562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A1E6-3A7E-2D8E-3C12-A97AA038A987}"/>
              </a:ext>
            </a:extLst>
          </p:cNvPr>
          <p:cNvSpPr txBox="1"/>
          <p:nvPr/>
        </p:nvSpPr>
        <p:spPr>
          <a:xfrm>
            <a:off x="5398307" y="558050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err="1"/>
              <a:t>Rosheshter</a:t>
            </a:r>
            <a:r>
              <a:rPr lang="en-CA" sz="1400" dirty="0"/>
              <a:t> T et al. CCRA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1E459-4A58-E722-33BA-D344A64D7572}"/>
              </a:ext>
            </a:extLst>
          </p:cNvPr>
          <p:cNvSpPr txBox="1"/>
          <p:nvPr/>
        </p:nvSpPr>
        <p:spPr>
          <a:xfrm>
            <a:off x="1763688" y="2150737"/>
            <a:ext cx="2870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rgbClr val="8F001A"/>
                </a:solidFill>
                <a:latin typeface="+mn-lt"/>
              </a:rPr>
              <a:t>7/23 TNBC who relapsed had at least one </a:t>
            </a:r>
            <a:r>
              <a:rPr lang="en-CA" sz="1400" dirty="0" err="1">
                <a:solidFill>
                  <a:srgbClr val="8F001A"/>
                </a:solidFill>
                <a:latin typeface="+mn-lt"/>
              </a:rPr>
              <a:t>ctDNA</a:t>
            </a:r>
            <a:r>
              <a:rPr lang="en-CA" sz="1400" dirty="0">
                <a:solidFill>
                  <a:srgbClr val="8F001A"/>
                </a:solidFill>
                <a:latin typeface="+mn-lt"/>
              </a:rPr>
              <a:t>+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463D4-C14C-F70E-BBA5-FEB8524599FA}"/>
              </a:ext>
            </a:extLst>
          </p:cNvPr>
          <p:cNvSpPr txBox="1"/>
          <p:nvPr/>
        </p:nvSpPr>
        <p:spPr>
          <a:xfrm>
            <a:off x="5506319" y="2150737"/>
            <a:ext cx="2808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rgbClr val="8F001A"/>
                </a:solidFill>
                <a:latin typeface="+mn-lt"/>
              </a:rPr>
              <a:t>59 TNBC pts had </a:t>
            </a:r>
            <a:r>
              <a:rPr lang="en-CA" sz="1400" dirty="0" err="1">
                <a:solidFill>
                  <a:srgbClr val="8F001A"/>
                </a:solidFill>
                <a:latin typeface="+mn-lt"/>
              </a:rPr>
              <a:t>ctDNA</a:t>
            </a:r>
            <a:r>
              <a:rPr lang="en-CA" sz="1400" dirty="0">
                <a:solidFill>
                  <a:srgbClr val="8F001A"/>
                </a:solidFill>
                <a:latin typeface="+mn-lt"/>
              </a:rPr>
              <a:t> sample pre-surgery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ED0CF-18B2-3389-2C52-9DF3E81C4F57}"/>
              </a:ext>
            </a:extLst>
          </p:cNvPr>
          <p:cNvSpPr txBox="1"/>
          <p:nvPr/>
        </p:nvSpPr>
        <p:spPr>
          <a:xfrm>
            <a:off x="6012160" y="3060003"/>
            <a:ext cx="2808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+mn-lt"/>
              </a:rPr>
              <a:t>HR=0.17 (95% CI = 0.08 to 0.36; p&lt;0.0001)</a:t>
            </a:r>
          </a:p>
        </p:txBody>
      </p:sp>
    </p:spTree>
    <p:extLst>
      <p:ext uri="{BB962C8B-B14F-4D97-AF65-F5344CB8AC3E}">
        <p14:creationId xmlns:p14="http://schemas.microsoft.com/office/powerpoint/2010/main" val="2731802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692696"/>
            <a:ext cx="8883032" cy="864096"/>
          </a:xfrm>
        </p:spPr>
        <p:txBody>
          <a:bodyPr/>
          <a:lstStyle/>
          <a:p>
            <a:r>
              <a:rPr lang="en-CA" dirty="0"/>
              <a:t>Case 2 – Metastatic TNBC (</a:t>
            </a:r>
            <a:r>
              <a:rPr lang="en-CA" dirty="0" err="1"/>
              <a:t>mTNBC</a:t>
            </a:r>
            <a:r>
              <a:rPr lang="en-CA" dirty="0"/>
              <a:t>) recurrence (no prior PD-L1 / </a:t>
            </a:r>
            <a:r>
              <a:rPr lang="en-CA" dirty="0" err="1"/>
              <a:t>pembro</a:t>
            </a:r>
            <a:r>
              <a:rPr lang="en-CA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784497"/>
            <a:ext cx="4608512" cy="3753544"/>
          </a:xfrm>
        </p:spPr>
        <p:txBody>
          <a:bodyPr/>
          <a:lstStyle/>
          <a:p>
            <a:r>
              <a:rPr lang="en-CA" sz="1800" dirty="0">
                <a:latin typeface="+mn-lt"/>
              </a:rPr>
              <a:t>In Dec 2019, Mrs. Jones (60 F) was treated with neoadjuvant chemo (without pembrolizumab) </a:t>
            </a:r>
            <a:r>
              <a:rPr lang="en-CA" sz="1800" dirty="0">
                <a:latin typeface="+mn-lt"/>
                <a:sym typeface="Wingdings" panose="05000000000000000000" pitchFamily="2" charset="2"/>
              </a:rPr>
              <a:t> surgery</a:t>
            </a:r>
            <a:r>
              <a:rPr lang="en-CA" sz="1800" dirty="0">
                <a:latin typeface="+mn-lt"/>
              </a:rPr>
              <a:t> (RCB-2) </a:t>
            </a:r>
            <a:r>
              <a:rPr lang="en-CA" sz="1800" dirty="0">
                <a:latin typeface="+mn-lt"/>
                <a:sym typeface="Wingdings" panose="05000000000000000000" pitchFamily="2" charset="2"/>
              </a:rPr>
              <a:t> 6 months of </a:t>
            </a:r>
            <a:r>
              <a:rPr lang="en-CA" sz="1800" dirty="0">
                <a:latin typeface="+mn-lt"/>
              </a:rPr>
              <a:t>capecitabine</a:t>
            </a:r>
          </a:p>
          <a:p>
            <a:r>
              <a:rPr lang="en-CA" sz="1800" dirty="0">
                <a:latin typeface="+mn-lt"/>
              </a:rPr>
              <a:t>In Dec 2022, reported:</a:t>
            </a:r>
          </a:p>
          <a:p>
            <a:pPr lvl="1"/>
            <a:r>
              <a:rPr lang="en-CA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CA" sz="1800" dirty="0">
                <a:latin typeface="+mn-lt"/>
              </a:rPr>
              <a:t> fatigue + </a:t>
            </a:r>
            <a:r>
              <a:rPr lang="en-CA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CA" sz="1800" dirty="0">
                <a:latin typeface="+mn-lt"/>
              </a:rPr>
              <a:t> appetite for 4 months</a:t>
            </a:r>
          </a:p>
          <a:p>
            <a:pPr lvl="1"/>
            <a:r>
              <a:rPr lang="en-CA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CA" sz="1800" dirty="0">
                <a:latin typeface="+mn-lt"/>
              </a:rPr>
              <a:t> difficulty breathing and chest discomfort for 1 month</a:t>
            </a:r>
          </a:p>
          <a:p>
            <a:r>
              <a:rPr lang="en-CA" sz="1800" dirty="0">
                <a:latin typeface="+mn-lt"/>
              </a:rPr>
              <a:t>CT scan shows fluid in right lung and extensive number of lesions in liver</a:t>
            </a:r>
          </a:p>
          <a:p>
            <a:r>
              <a:rPr lang="en-CA" sz="1800" dirty="0">
                <a:latin typeface="+mn-lt"/>
              </a:rPr>
              <a:t>Biopsy of liver tumor shows:</a:t>
            </a:r>
          </a:p>
          <a:p>
            <a:pPr lvl="1"/>
            <a:r>
              <a:rPr lang="en-CA" sz="1800" dirty="0">
                <a:latin typeface="+mn-lt"/>
              </a:rPr>
              <a:t>Grade 3 invasive ductal carcinoma</a:t>
            </a:r>
          </a:p>
          <a:p>
            <a:pPr lvl="1"/>
            <a:r>
              <a:rPr lang="en-CA" sz="1800" dirty="0">
                <a:latin typeface="+mn-lt"/>
              </a:rPr>
              <a:t>ER-, PR-, HER2-</a:t>
            </a:r>
          </a:p>
          <a:p>
            <a:endParaRPr lang="en-CA" sz="1800" dirty="0">
              <a:latin typeface="+mn-lt"/>
            </a:endParaRPr>
          </a:p>
          <a:p>
            <a:endParaRPr lang="en-CA" sz="1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FF70C-4286-A2E3-BEC5-9204A4F55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4" r="9347"/>
          <a:stretch/>
        </p:blipFill>
        <p:spPr>
          <a:xfrm>
            <a:off x="5148063" y="1784497"/>
            <a:ext cx="3842473" cy="40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3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2FFD-5BBD-FA33-EFC9-6DDD24D4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2 – </a:t>
            </a:r>
            <a:r>
              <a:rPr lang="en-CA" dirty="0" err="1"/>
              <a:t>mTNBC</a:t>
            </a:r>
            <a:r>
              <a:rPr lang="en-CA" dirty="0"/>
              <a:t> 1L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D0B3-9E1D-2079-7F11-840C18A58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19672"/>
            <a:ext cx="8335714" cy="3753544"/>
          </a:xfrm>
        </p:spPr>
        <p:txBody>
          <a:bodyPr/>
          <a:lstStyle/>
          <a:p>
            <a:r>
              <a:rPr lang="en-CA" sz="1800" dirty="0"/>
              <a:t>PD-L1 testing on the liver biopsy: 15%</a:t>
            </a:r>
          </a:p>
          <a:p>
            <a:r>
              <a:rPr lang="en-CA" sz="1800" dirty="0"/>
              <a:t>Medical oncologist proposes pembrolizumab plus paclitaxel chemotherapy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DADD4-D2CD-9773-992C-B8AEDC3BF199}"/>
              </a:ext>
            </a:extLst>
          </p:cNvPr>
          <p:cNvSpPr txBox="1"/>
          <p:nvPr/>
        </p:nvSpPr>
        <p:spPr>
          <a:xfrm>
            <a:off x="728179" y="2787893"/>
            <a:ext cx="1566962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CA" sz="1800" dirty="0"/>
              <a:t>De novo </a:t>
            </a:r>
            <a:r>
              <a:rPr lang="en-CA" sz="1800" dirty="0" err="1"/>
              <a:t>mTNBC</a:t>
            </a:r>
            <a:endParaRPr lang="en-CA" sz="18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CA" sz="1800" dirty="0"/>
              <a:t>Recurrence ≥ 6 </a:t>
            </a:r>
            <a:r>
              <a:rPr lang="en-CA" sz="1800" dirty="0" err="1"/>
              <a:t>mo</a:t>
            </a:r>
            <a:r>
              <a:rPr lang="en-CA" sz="1800" dirty="0"/>
              <a:t> after completing curative </a:t>
            </a:r>
            <a:r>
              <a:rPr lang="en-CA" sz="1800" dirty="0" err="1"/>
              <a:t>tx</a:t>
            </a:r>
            <a:endParaRPr lang="en-CA" sz="18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CA" sz="1800" b="1" dirty="0"/>
              <a:t>No prior PD-L1 </a:t>
            </a:r>
            <a:r>
              <a:rPr lang="en-CA" sz="1800" b="1" dirty="0" err="1"/>
              <a:t>tx</a:t>
            </a:r>
            <a:r>
              <a:rPr lang="en-CA" sz="1800" b="1" dirty="0"/>
              <a:t> allowed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7D229D-7E9A-F84B-AA45-D5B468459B2B}"/>
              </a:ext>
            </a:extLst>
          </p:cNvPr>
          <p:cNvGrpSpPr/>
          <p:nvPr/>
        </p:nvGrpSpPr>
        <p:grpSpPr>
          <a:xfrm>
            <a:off x="2298114" y="3212976"/>
            <a:ext cx="6117707" cy="1596518"/>
            <a:chOff x="2298114" y="3327211"/>
            <a:chExt cx="6117707" cy="159651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8CE8BFB-1327-976F-AC8B-FBE24BAA12A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43713" y="3558044"/>
              <a:ext cx="990898" cy="4295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17D3540-B6F8-6AB3-9E26-30F6D70C3F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1245" y="4171837"/>
              <a:ext cx="1003366" cy="5358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89D892-82F5-B6EB-8796-FB453794F357}"/>
                </a:ext>
              </a:extLst>
            </p:cNvPr>
            <p:cNvSpPr txBox="1"/>
            <p:nvPr/>
          </p:nvSpPr>
          <p:spPr>
            <a:xfrm>
              <a:off x="3479553" y="3848899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+mn-lt"/>
                </a:rPr>
                <a:t>2:1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792311-F520-6877-829E-E39BA647F37C}"/>
                </a:ext>
              </a:extLst>
            </p:cNvPr>
            <p:cNvSpPr txBox="1"/>
            <p:nvPr/>
          </p:nvSpPr>
          <p:spPr>
            <a:xfrm>
              <a:off x="4234611" y="3327211"/>
              <a:ext cx="4176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rgbClr val="C00000"/>
                  </a:solidFill>
                </a:rPr>
                <a:t>Pembrolizumab</a:t>
              </a:r>
              <a:r>
                <a:rPr lang="en-CA" dirty="0"/>
                <a:t> + chemotherapy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891F55-2FB1-CBBA-B278-D14995160A9D}"/>
                </a:ext>
              </a:extLst>
            </p:cNvPr>
            <p:cNvSpPr txBox="1"/>
            <p:nvPr/>
          </p:nvSpPr>
          <p:spPr>
            <a:xfrm>
              <a:off x="4239357" y="4462064"/>
              <a:ext cx="4176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rgbClr val="C00000"/>
                  </a:solidFill>
                </a:rPr>
                <a:t>Placebo</a:t>
              </a:r>
              <a:r>
                <a:rPr lang="en-CA" dirty="0"/>
                <a:t> + chemotherapy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3CADF0-1157-9D32-B5AC-EEFBCC7474BF}"/>
                </a:ext>
              </a:extLst>
            </p:cNvPr>
            <p:cNvSpPr txBox="1"/>
            <p:nvPr/>
          </p:nvSpPr>
          <p:spPr>
            <a:xfrm>
              <a:off x="2727189" y="3873658"/>
              <a:ext cx="43204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B9DE5E-4C79-03FE-C295-5C54679B7635}"/>
                </a:ext>
              </a:extLst>
            </p:cNvPr>
            <p:cNvCxnSpPr>
              <a:cxnSpLocks/>
            </p:cNvCxnSpPr>
            <p:nvPr/>
          </p:nvCxnSpPr>
          <p:spPr bwMode="auto">
            <a:xfrm rot="21060000" flipH="1" flipV="1">
              <a:off x="2298114" y="4047291"/>
              <a:ext cx="432048" cy="720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3B4AF9-5F03-DAA0-A2F9-5734FBC7535F}"/>
              </a:ext>
            </a:extLst>
          </p:cNvPr>
          <p:cNvSpPr txBox="1"/>
          <p:nvPr/>
        </p:nvSpPr>
        <p:spPr>
          <a:xfrm>
            <a:off x="2655181" y="5304690"/>
            <a:ext cx="38164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C00000"/>
                </a:solidFill>
                <a:latin typeface="+mn-lt"/>
              </a:rPr>
              <a:t>KEYNOTE-355 study</a:t>
            </a:r>
            <a:endParaRPr lang="en-CA" dirty="0">
              <a:solidFill>
                <a:srgbClr val="8F001A"/>
              </a:solidFill>
              <a:latin typeface="+mn-lt"/>
            </a:endParaRPr>
          </a:p>
          <a:p>
            <a:pPr algn="ctr"/>
            <a:endParaRPr lang="en-CA" dirty="0"/>
          </a:p>
          <a:p>
            <a:pPr algn="ctr"/>
            <a:endParaRPr lang="en-CA" sz="1600" dirty="0"/>
          </a:p>
          <a:p>
            <a:pPr algn="ctr"/>
            <a:r>
              <a:rPr lang="en-CA" sz="1400" dirty="0" err="1"/>
              <a:t>Rugo</a:t>
            </a:r>
            <a:r>
              <a:rPr lang="en-CA" sz="1400" dirty="0"/>
              <a:t> H et al. ESMO 2021</a:t>
            </a:r>
          </a:p>
        </p:txBody>
      </p:sp>
    </p:spTree>
    <p:extLst>
      <p:ext uri="{BB962C8B-B14F-4D97-AF65-F5344CB8AC3E}">
        <p14:creationId xmlns:p14="http://schemas.microsoft.com/office/powerpoint/2010/main" val="3599053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A922-4D1C-BAEF-37A7-1287BFE9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640959" cy="864096"/>
          </a:xfrm>
        </p:spPr>
        <p:txBody>
          <a:bodyPr/>
          <a:lstStyle/>
          <a:p>
            <a:r>
              <a:rPr lang="en-CA" dirty="0"/>
              <a:t>KEYNOTE-355 – First line (1L) for </a:t>
            </a:r>
            <a:r>
              <a:rPr lang="en-CA" dirty="0" err="1"/>
              <a:t>mTNBC</a:t>
            </a:r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873964-0061-2453-2A30-336DD9304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07" y="1547803"/>
            <a:ext cx="8124533" cy="44348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643AC-44C4-E41D-B468-CF53204813F1}"/>
              </a:ext>
            </a:extLst>
          </p:cNvPr>
          <p:cNvSpPr txBox="1"/>
          <p:nvPr/>
        </p:nvSpPr>
        <p:spPr>
          <a:xfrm>
            <a:off x="6948264" y="3933056"/>
            <a:ext cx="135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/>
              <a:t>ORR 52.7%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4DCE3-D284-5033-7030-43A079CA0C3A}"/>
              </a:ext>
            </a:extLst>
          </p:cNvPr>
          <p:cNvSpPr txBox="1"/>
          <p:nvPr/>
        </p:nvSpPr>
        <p:spPr>
          <a:xfrm>
            <a:off x="6949685" y="4293096"/>
            <a:ext cx="135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/>
              <a:t>ORR 40.8%</a:t>
            </a:r>
          </a:p>
        </p:txBody>
      </p:sp>
    </p:spTree>
    <p:extLst>
      <p:ext uri="{BB962C8B-B14F-4D97-AF65-F5344CB8AC3E}">
        <p14:creationId xmlns:p14="http://schemas.microsoft.com/office/powerpoint/2010/main" val="1885617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39F1-013A-782A-80E9-A7A9FB0F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687804" cy="864096"/>
          </a:xfrm>
        </p:spPr>
        <p:txBody>
          <a:bodyPr/>
          <a:lstStyle/>
          <a:p>
            <a:r>
              <a:rPr lang="en-CA" dirty="0"/>
              <a:t>Case 2 - Progressed on 1L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4313-0E82-8122-BC91-97AF225F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3960440" cy="375354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n-lt"/>
              </a:rPr>
              <a:t>Mrs. Jones had improvement in symptoms on pembrolizumab + paclitaxel for 8 months until developed new and growing liver metastases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400" b="1" dirty="0">
                <a:latin typeface="+mn-lt"/>
              </a:rPr>
              <a:t>Sacituzumab </a:t>
            </a:r>
            <a:r>
              <a:rPr lang="en-CA" sz="2400" b="1" dirty="0" err="1">
                <a:latin typeface="+mn-lt"/>
              </a:rPr>
              <a:t>govitecan</a:t>
            </a:r>
            <a:r>
              <a:rPr lang="en-CA" sz="2400" b="1" dirty="0">
                <a:latin typeface="+mn-lt"/>
              </a:rPr>
              <a:t> </a:t>
            </a:r>
            <a:r>
              <a:rPr lang="en-CA" sz="2400" dirty="0">
                <a:latin typeface="+mn-lt"/>
              </a:rPr>
              <a:t>recommended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8AF7C-89D6-D55B-AC6B-E3C60911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603" y="1916832"/>
            <a:ext cx="4394721" cy="3168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CD54C-642F-34FC-091A-8267ED3820D3}"/>
              </a:ext>
            </a:extLst>
          </p:cNvPr>
          <p:cNvSpPr/>
          <p:nvPr/>
        </p:nvSpPr>
        <p:spPr bwMode="auto">
          <a:xfrm>
            <a:off x="7596336" y="1988840"/>
            <a:ext cx="1152128" cy="1584176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1A2D8-ECA7-EEC4-F881-691193E4029C}"/>
              </a:ext>
            </a:extLst>
          </p:cNvPr>
          <p:cNvSpPr/>
          <p:nvPr/>
        </p:nvSpPr>
        <p:spPr bwMode="auto">
          <a:xfrm>
            <a:off x="7700156" y="3856856"/>
            <a:ext cx="944488" cy="94448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1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42825-15BD-3906-BF49-425ED8F1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TNBC prevalence and definition</a:t>
            </a:r>
          </a:p>
        </p:txBody>
      </p:sp>
      <p:pic>
        <p:nvPicPr>
          <p:cNvPr id="5" name="Content Placeholder 4" descr="A diagram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45E79D43-92EF-5A6D-D7F9-0D51FDF3C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163" y="2229646"/>
            <a:ext cx="6724650" cy="26955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74D9A-98FB-1C25-D7AD-BDD675CFF73E}"/>
              </a:ext>
            </a:extLst>
          </p:cNvPr>
          <p:cNvSpPr txBox="1"/>
          <p:nvPr/>
        </p:nvSpPr>
        <p:spPr>
          <a:xfrm>
            <a:off x="2951820" y="63286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Green-Tripp G et al. Front Mol </a:t>
            </a:r>
            <a:r>
              <a:rPr lang="en-CA" sz="1100" dirty="0" err="1"/>
              <a:t>Biosci</a:t>
            </a:r>
            <a:r>
              <a:rPr lang="en-CA" sz="1100" dirty="0"/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1324168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0913-3F71-0099-2842-6DA0DAFE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Trop-2 as a target in TNBC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AE75E-4878-2F00-EBE6-ABB916A01B5A}"/>
              </a:ext>
            </a:extLst>
          </p:cNvPr>
          <p:cNvSpPr txBox="1"/>
          <p:nvPr/>
        </p:nvSpPr>
        <p:spPr>
          <a:xfrm>
            <a:off x="4393604" y="1700808"/>
            <a:ext cx="431721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8F001A"/>
                </a:solidFill>
                <a:latin typeface="Trebuchet MS" panose="020B0603020202020204" pitchFamily="34" charset="0"/>
                <a:ea typeface="+mn-ea"/>
                <a:cs typeface="+mn-cs"/>
              </a:rPr>
              <a:t>Strong (3+) Trop-2 expression in two TNBC specimens within a tumor microarray</a:t>
            </a:r>
            <a:r>
              <a:rPr lang="en-US" sz="1000" b="1" baseline="30000" dirty="0">
                <a:solidFill>
                  <a:srgbClr val="8F001A"/>
                </a:solidFill>
                <a:latin typeface="Trebuchet MS" panose="020B0603020202020204" pitchFamily="34" charset="0"/>
                <a:ea typeface="+mn-ea"/>
                <a:cs typeface="+mn-cs"/>
              </a:rPr>
              <a:t>2</a:t>
            </a:r>
            <a:endParaRPr lang="en-CA" sz="1000" b="1" baseline="30000" dirty="0">
              <a:solidFill>
                <a:srgbClr val="8F001A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D64E4-C86D-02DB-D051-230A6F0C0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4393604" y="2313321"/>
            <a:ext cx="2143836" cy="177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828FF-236B-E57E-0BF6-91AB2D392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566986" y="2313321"/>
            <a:ext cx="2143836" cy="1778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DA06B9-A0F3-C1CC-2B4F-98C04121CAC8}"/>
              </a:ext>
            </a:extLst>
          </p:cNvPr>
          <p:cNvSpPr txBox="1"/>
          <p:nvPr/>
        </p:nvSpPr>
        <p:spPr>
          <a:xfrm>
            <a:off x="305994" y="4759415"/>
            <a:ext cx="8424863" cy="532914"/>
          </a:xfrm>
          <a:prstGeom prst="rect">
            <a:avLst/>
          </a:prstGeom>
          <a:solidFill>
            <a:srgbClr val="E9E9E9">
              <a:alpha val="45000"/>
            </a:srgbClr>
          </a:solidFill>
        </p:spPr>
        <p:txBody>
          <a:bodyPr wrap="square" lIns="0" tIns="81000" rIns="0" bIns="81000" anchor="t">
            <a:spAutoFit/>
          </a:bodyPr>
          <a:lstStyle/>
          <a:p>
            <a:pPr algn="ctr" defTabSz="685800" fontAlgn="auto">
              <a:spcBef>
                <a:spcPts val="75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8F001A"/>
                </a:solidFill>
                <a:latin typeface="Trebuchet MS"/>
                <a:ea typeface="+mn-ea"/>
                <a:cs typeface="+mn-cs"/>
              </a:rPr>
              <a:t>High Trop-2 overexpression rate with predominantly moderate to strong intensity of IHC staining </a:t>
            </a:r>
            <a:br>
              <a:rPr lang="en-US" sz="1200" b="1" dirty="0">
                <a:solidFill>
                  <a:srgbClr val="8F001A"/>
                </a:solidFill>
                <a:latin typeface="Trebuchet MS" panose="020B0703020202090204" pitchFamily="34" charset="0"/>
                <a:ea typeface="+mn-ea"/>
                <a:cs typeface="+mn-cs"/>
              </a:rPr>
            </a:br>
            <a:r>
              <a:rPr lang="en-US" sz="1200" b="1" dirty="0">
                <a:solidFill>
                  <a:srgbClr val="8F001A"/>
                </a:solidFill>
                <a:latin typeface="Trebuchet MS"/>
                <a:ea typeface="+mn-ea"/>
                <a:cs typeface="+mn-cs"/>
              </a:rPr>
              <a:t>suggests that pretherapy biomarker assessment for TNBC patient selection is not required.</a:t>
            </a:r>
            <a:endParaRPr lang="en-US" sz="1200" b="1" baseline="30000" dirty="0">
              <a:solidFill>
                <a:srgbClr val="8F001A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55A50A-ECBD-988E-F10E-D1EB776C692A}"/>
              </a:ext>
            </a:extLst>
          </p:cNvPr>
          <p:cNvSpPr txBox="1"/>
          <p:nvPr/>
        </p:nvSpPr>
        <p:spPr>
          <a:xfrm>
            <a:off x="363628" y="1966592"/>
            <a:ext cx="174040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rgbClr val="203661"/>
                </a:solidFill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br>
              <a:rPr lang="en-US" sz="1050">
                <a:solidFill>
                  <a:srgbClr val="203661"/>
                </a:solidFill>
                <a:latin typeface="Trebuchet MS" panose="020B0603020202020204" pitchFamily="34" charset="0"/>
                <a:ea typeface="+mn-ea"/>
                <a:cs typeface="+mn-cs"/>
              </a:rPr>
            </a:br>
            <a:endParaRPr lang="en-US" sz="900">
              <a:solidFill>
                <a:srgbClr val="203661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5AEA3C-2CAA-AD47-8224-6F2E1555DCB6}"/>
              </a:ext>
            </a:extLst>
          </p:cNvPr>
          <p:cNvSpPr txBox="1"/>
          <p:nvPr/>
        </p:nvSpPr>
        <p:spPr>
          <a:xfrm>
            <a:off x="594817" y="1772816"/>
            <a:ext cx="34774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8F001A"/>
                </a:solidFill>
                <a:latin typeface="Trebuchet MS" panose="020B0603020202020204" pitchFamily="34" charset="0"/>
                <a:ea typeface="+mn-ea"/>
                <a:cs typeface="+mn-cs"/>
              </a:rPr>
              <a:t>Trop-2 Expression in Patients with TNBC (N=48)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97320CFE-CFFB-E267-81A5-12FDF6960A36}"/>
              </a:ext>
            </a:extLst>
          </p:cNvPr>
          <p:cNvGraphicFramePr/>
          <p:nvPr/>
        </p:nvGraphicFramePr>
        <p:xfrm>
          <a:off x="1942826" y="2445717"/>
          <a:ext cx="2261465" cy="164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CCBBBA1-254C-E0C3-44ED-F0D766A9C4FF}"/>
              </a:ext>
            </a:extLst>
          </p:cNvPr>
          <p:cNvSpPr txBox="1"/>
          <p:nvPr/>
        </p:nvSpPr>
        <p:spPr>
          <a:xfrm>
            <a:off x="2186724" y="2244810"/>
            <a:ext cx="9649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 </a:t>
            </a:r>
            <a:r>
              <a:rPr lang="en-US" sz="750" b="1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8%</a:t>
            </a:r>
            <a:br>
              <a:rPr lang="en-US" sz="75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</a:br>
            <a:r>
              <a:rPr lang="en-US" sz="75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Weak</a:t>
            </a:r>
            <a:br>
              <a:rPr lang="en-US" sz="75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</a:br>
            <a:r>
              <a:rPr lang="en-US" sz="75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IHC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944669-733F-7F92-932A-7F309AEC04AC}"/>
              </a:ext>
            </a:extLst>
          </p:cNvPr>
          <p:cNvSpPr txBox="1"/>
          <p:nvPr/>
        </p:nvSpPr>
        <p:spPr>
          <a:xfrm>
            <a:off x="2714994" y="2100036"/>
            <a:ext cx="5482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 </a:t>
            </a:r>
            <a:r>
              <a:rPr lang="en-US" sz="750" b="1" dirty="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4%</a:t>
            </a:r>
            <a:br>
              <a:rPr lang="en-US" sz="750" dirty="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</a:br>
            <a:r>
              <a:rPr lang="en-US" sz="750" dirty="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None</a:t>
            </a:r>
            <a:br>
              <a:rPr lang="en-US" sz="750" dirty="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</a:br>
            <a:r>
              <a:rPr lang="en-US" sz="750" dirty="0">
                <a:solidFill>
                  <a:srgbClr val="203661"/>
                </a:solidFill>
                <a:latin typeface="Trebuchet MS" panose="020B0603020202020204" pitchFamily="34" charset="0"/>
                <a:cs typeface="+mn-cs"/>
              </a:rPr>
              <a:t>IHC 0</a:t>
            </a: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0BFC4800-2894-04F3-DA20-2A88685BCCBF}"/>
              </a:ext>
            </a:extLst>
          </p:cNvPr>
          <p:cNvGraphicFramePr/>
          <p:nvPr/>
        </p:nvGraphicFramePr>
        <p:xfrm>
          <a:off x="500097" y="2420548"/>
          <a:ext cx="2190787" cy="1647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5F5F22B1-8779-5F69-ED75-A7D45C57910E}"/>
              </a:ext>
            </a:extLst>
          </p:cNvPr>
          <p:cNvSpPr txBox="1"/>
          <p:nvPr/>
        </p:nvSpPr>
        <p:spPr>
          <a:xfrm>
            <a:off x="2217838" y="3323478"/>
            <a:ext cx="1780320" cy="51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+mn-cs"/>
              </a:rPr>
              <a:t>88%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+mn-cs"/>
              </a:rPr>
              <a:t>Moderate to Strong </a:t>
            </a:r>
            <a:br>
              <a:rPr lang="en-US" sz="788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+mn-cs"/>
              </a:rPr>
            </a:br>
            <a:r>
              <a:rPr lang="en-US" sz="788" dirty="0">
                <a:solidFill>
                  <a:srgbClr val="FFFFFF"/>
                </a:solidFill>
                <a:latin typeface="Trebuchet MS" panose="020B0703020202090204" pitchFamily="34" charset="0"/>
                <a:ea typeface="+mn-ea"/>
                <a:cs typeface="+mn-cs"/>
              </a:rPr>
              <a:t>IHC 2+ to 3+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3C32CC-B05A-6607-70A1-F9C2766BF2AE}"/>
              </a:ext>
            </a:extLst>
          </p:cNvPr>
          <p:cNvSpPr txBox="1"/>
          <p:nvPr/>
        </p:nvSpPr>
        <p:spPr>
          <a:xfrm>
            <a:off x="1072637" y="3326371"/>
            <a:ext cx="1070508" cy="51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rPr>
              <a:t>96%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8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rPr>
              <a:t>Trop2 overexpressed</a:t>
            </a:r>
          </a:p>
        </p:txBody>
      </p:sp>
    </p:spTree>
    <p:extLst>
      <p:ext uri="{BB962C8B-B14F-4D97-AF65-F5344CB8AC3E}">
        <p14:creationId xmlns:p14="http://schemas.microsoft.com/office/powerpoint/2010/main" val="3309547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AF89-0677-F67C-E075-F8A4102FA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ASCENT – 2L+ for </a:t>
            </a:r>
            <a:r>
              <a:rPr lang="en-CA" dirty="0" err="1"/>
              <a:t>mTNBC</a:t>
            </a:r>
            <a:endParaRPr lang="en-CA" dirty="0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8E2157C6-DF78-B21E-C0EC-B5D474488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573" y="1700213"/>
            <a:ext cx="8068137" cy="4177059"/>
          </a:xfrm>
        </p:spPr>
      </p:pic>
    </p:spTree>
    <p:extLst>
      <p:ext uri="{BB962C8B-B14F-4D97-AF65-F5344CB8AC3E}">
        <p14:creationId xmlns:p14="http://schemas.microsoft.com/office/powerpoint/2010/main" val="3815905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3111-0C2F-08FF-61EB-32C4CF35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ASCENT – 2L+ for </a:t>
            </a:r>
            <a:r>
              <a:rPr lang="en-CA" dirty="0" err="1"/>
              <a:t>mTNBC</a:t>
            </a:r>
            <a:endParaRPr lang="en-CA" dirty="0"/>
          </a:p>
        </p:txBody>
      </p:sp>
      <p:pic>
        <p:nvPicPr>
          <p:cNvPr id="64" name="Content Placeholder 63">
            <a:extLst>
              <a:ext uri="{FF2B5EF4-FFF2-40B4-BE49-F238E27FC236}">
                <a16:creationId xmlns:a16="http://schemas.microsoft.com/office/drawing/2014/main" id="{DEB2BA26-8549-367C-9A39-890CA9B71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18" y="1916832"/>
            <a:ext cx="8784764" cy="373698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D02A88-A06E-9CA9-07FE-BDCBF110AAF7}"/>
              </a:ext>
            </a:extLst>
          </p:cNvPr>
          <p:cNvSpPr txBox="1"/>
          <p:nvPr/>
        </p:nvSpPr>
        <p:spPr>
          <a:xfrm>
            <a:off x="2861810" y="5807105"/>
            <a:ext cx="342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rgbClr val="8F001A"/>
                </a:solidFill>
                <a:latin typeface="+mn-lt"/>
              </a:rPr>
              <a:t>Tumor Response: 35% vs 5%</a:t>
            </a:r>
          </a:p>
        </p:txBody>
      </p:sp>
    </p:spTree>
    <p:extLst>
      <p:ext uri="{BB962C8B-B14F-4D97-AF65-F5344CB8AC3E}">
        <p14:creationId xmlns:p14="http://schemas.microsoft.com/office/powerpoint/2010/main" val="2577634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39F1-013A-782A-80E9-A7A9FB0F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687804" cy="864096"/>
          </a:xfrm>
        </p:spPr>
        <p:txBody>
          <a:bodyPr/>
          <a:lstStyle/>
          <a:p>
            <a:r>
              <a:rPr lang="en-CA" dirty="0"/>
              <a:t>Case 2 - Progressed on 2L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4313-0E82-8122-BC91-97AF225F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8208912" cy="375354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n-lt"/>
              </a:rPr>
              <a:t>Mrs. Jones had stable disease on Sacituzumab-</a:t>
            </a:r>
            <a:r>
              <a:rPr lang="en-CA" sz="2400" dirty="0" err="1">
                <a:latin typeface="+mn-lt"/>
              </a:rPr>
              <a:t>govi</a:t>
            </a:r>
            <a:r>
              <a:rPr lang="en-CA" sz="2400" dirty="0">
                <a:latin typeface="+mn-lt"/>
              </a:rPr>
              <a:t> for 6 months.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n-lt"/>
              </a:rPr>
              <a:t>She had some fatigue and diarrhea on treatment, but they were manageable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n-lt"/>
              </a:rPr>
              <a:t>Unfortunately, more and growing liver metastases after 6 months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n-lt"/>
              </a:rPr>
              <a:t>Her oncologist proposed a phase 1 clinical trial of a new antibody-drug conjugate – Dato-</a:t>
            </a:r>
            <a:r>
              <a:rPr lang="en-CA" sz="2400" dirty="0" err="1">
                <a:latin typeface="+mn-lt"/>
              </a:rPr>
              <a:t>Dxd</a:t>
            </a:r>
            <a:endParaRPr lang="en-C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579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4317-807E-EB67-5E18-2D5DD7AC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92696"/>
            <a:ext cx="8712968" cy="864096"/>
          </a:xfrm>
        </p:spPr>
        <p:txBody>
          <a:bodyPr/>
          <a:lstStyle/>
          <a:p>
            <a:r>
              <a:rPr lang="en-CA" dirty="0"/>
              <a:t>Case 2 – Novel treatment option after 2L (still in clinical trials)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326C2-9ACA-DB7C-1ECE-8AA845A16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844824"/>
            <a:ext cx="8936325" cy="345638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549719-B5BF-40C3-B91B-B7D3A9CA6D23}"/>
              </a:ext>
            </a:extLst>
          </p:cNvPr>
          <p:cNvSpPr/>
          <p:nvPr/>
        </p:nvSpPr>
        <p:spPr bwMode="auto">
          <a:xfrm>
            <a:off x="6156176" y="4725144"/>
            <a:ext cx="2031206" cy="36004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9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4317-807E-EB67-5E18-2D5DD7AC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568952" cy="864096"/>
          </a:xfrm>
        </p:spPr>
        <p:txBody>
          <a:bodyPr/>
          <a:lstStyle/>
          <a:p>
            <a:r>
              <a:rPr lang="en-CA" dirty="0"/>
              <a:t>Case 2 – Dato-</a:t>
            </a:r>
            <a:r>
              <a:rPr lang="en-CA" dirty="0" err="1"/>
              <a:t>Dxd</a:t>
            </a:r>
            <a:r>
              <a:rPr lang="en-CA" dirty="0"/>
              <a:t> response rates in heavily pre-treated TNBC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4A9F52-95CB-579D-5D9C-27D20096E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952" y="1700213"/>
            <a:ext cx="8132897" cy="403304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779164-68C7-01B5-26F0-15FBBAE66CA1}"/>
              </a:ext>
            </a:extLst>
          </p:cNvPr>
          <p:cNvSpPr/>
          <p:nvPr/>
        </p:nvSpPr>
        <p:spPr bwMode="auto">
          <a:xfrm>
            <a:off x="5148064" y="2276872"/>
            <a:ext cx="3168352" cy="93610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74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4317-807E-EB67-5E18-2D5DD7AC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191698" cy="864096"/>
          </a:xfrm>
        </p:spPr>
        <p:txBody>
          <a:bodyPr/>
          <a:lstStyle/>
          <a:p>
            <a:r>
              <a:rPr lang="en-CA" dirty="0"/>
              <a:t>Case 2 – Dato-</a:t>
            </a:r>
            <a:r>
              <a:rPr lang="en-CA" dirty="0" err="1"/>
              <a:t>Dxd</a:t>
            </a:r>
            <a:r>
              <a:rPr lang="en-CA" dirty="0"/>
              <a:t> duration of response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9B1BE1-F279-9029-B037-8EC1870FE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90" y="2046594"/>
            <a:ext cx="8810598" cy="34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3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DD14AE-3979-DF20-16FB-9C840EFE03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1520" y="692696"/>
                <a:ext cx="8496944" cy="864096"/>
              </a:xfrm>
            </p:spPr>
            <p:txBody>
              <a:bodyPr/>
              <a:lstStyle/>
              <a:p>
                <a:r>
                  <a:rPr lang="en-CA" dirty="0">
                    <a:latin typeface="Verdana" panose="020B0604030504040204" pitchFamily="34" charset="0"/>
                    <a:ea typeface="Verdana" panose="020B0604030504040204" pitchFamily="34" charset="0"/>
                  </a:rPr>
                  <a:t>Case 2 – Dato-</a:t>
                </a:r>
                <a:r>
                  <a:rPr lang="en-CA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Dxd</a:t>
                </a:r>
                <a:r>
                  <a:rPr lang="en-CA" dirty="0">
                    <a:latin typeface="Verdana" panose="020B0604030504040204" pitchFamily="34" charset="0"/>
                    <a:ea typeface="Verdana" panose="020B0604030504040204" pitchFamily="34" charset="0"/>
                  </a:rPr>
                  <a:t> Treatment Adverse Events (those found in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CA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patients)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DD14AE-3979-DF20-16FB-9C840EFE03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1520" y="692696"/>
                <a:ext cx="8496944" cy="864096"/>
              </a:xfrm>
              <a:blipFill>
                <a:blip r:embed="rId2"/>
                <a:stretch>
                  <a:fillRect l="-1435" t="-12057" b="-241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47334-9ED1-8D09-D22A-D3D6F616B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4053D-B5D3-AB00-F603-E71500399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4"/>
          <a:stretch/>
        </p:blipFill>
        <p:spPr>
          <a:xfrm>
            <a:off x="0" y="1556792"/>
            <a:ext cx="9144000" cy="41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72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4EE38-0934-BBA0-C2AB-1905ED2E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407722" cy="864096"/>
          </a:xfrm>
        </p:spPr>
        <p:txBody>
          <a:bodyPr/>
          <a:lstStyle/>
          <a:p>
            <a:r>
              <a:rPr lang="en-CA" dirty="0"/>
              <a:t>Case 1 – Scenario 2 – Metastatic recurrence again (previous PD-L1 </a:t>
            </a:r>
            <a:r>
              <a:rPr lang="en-CA" dirty="0" err="1"/>
              <a:t>tx</a:t>
            </a:r>
            <a:r>
              <a:rPr lang="en-CA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9BB2-3D1D-20D2-BC60-8E5964063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00808"/>
            <a:ext cx="8208912" cy="3753544"/>
          </a:xfrm>
        </p:spPr>
        <p:txBody>
          <a:bodyPr/>
          <a:lstStyle/>
          <a:p>
            <a:r>
              <a:rPr lang="en-CA" dirty="0">
                <a:latin typeface="+mn-lt"/>
              </a:rPr>
              <a:t>Remember Ms. Smith…</a:t>
            </a:r>
          </a:p>
          <a:p>
            <a:endParaRPr lang="en-CA" dirty="0">
              <a:latin typeface="+mn-lt"/>
            </a:endParaRPr>
          </a:p>
          <a:p>
            <a:endParaRPr lang="en-CA" dirty="0">
              <a:latin typeface="+mn-lt"/>
              <a:sym typeface="Wingdings" panose="05000000000000000000" pitchFamily="2" charset="2"/>
            </a:endParaRPr>
          </a:p>
          <a:p>
            <a:endParaRPr lang="en-CA" dirty="0">
              <a:latin typeface="+mn-lt"/>
              <a:sym typeface="Wingdings" panose="05000000000000000000" pitchFamily="2" charset="2"/>
            </a:endParaRPr>
          </a:p>
          <a:p>
            <a:r>
              <a:rPr lang="en-CA" dirty="0">
                <a:latin typeface="+mn-lt"/>
                <a:sym typeface="Wingdings" panose="05000000000000000000" pitchFamily="2" charset="2"/>
              </a:rPr>
              <a:t>14 months later, she developed bone pain and abdominal discomfort </a:t>
            </a:r>
          </a:p>
          <a:p>
            <a:r>
              <a:rPr lang="en-CA" dirty="0">
                <a:latin typeface="+mn-lt"/>
                <a:sym typeface="Wingdings" panose="05000000000000000000" pitchFamily="2" charset="2"/>
              </a:rPr>
              <a:t>CT and bone scan showed extensive 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bone and liver metastases</a:t>
            </a:r>
          </a:p>
          <a:p>
            <a:r>
              <a:rPr lang="en-CA" dirty="0">
                <a:latin typeface="+mn-lt"/>
                <a:sym typeface="Wingdings" panose="05000000000000000000" pitchFamily="2" charset="2"/>
              </a:rPr>
              <a:t>Liver biopsy confirmed </a:t>
            </a:r>
            <a:r>
              <a:rPr lang="en-CA" dirty="0" err="1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mTNBC</a:t>
            </a:r>
            <a:endParaRPr lang="en-CA" dirty="0">
              <a:solidFill>
                <a:srgbClr val="C00000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en-CA" dirty="0">
                <a:latin typeface="+mn-lt"/>
                <a:sym typeface="Wingdings" panose="05000000000000000000" pitchFamily="2" charset="2"/>
              </a:rPr>
              <a:t>Radiation oncologist gave 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palliative radiation </a:t>
            </a:r>
            <a:r>
              <a:rPr lang="en-CA" dirty="0">
                <a:latin typeface="+mn-lt"/>
                <a:sym typeface="Wingdings" panose="05000000000000000000" pitchFamily="2" charset="2"/>
              </a:rPr>
              <a:t>to spine and hip for pain and to reduce fracture risk</a:t>
            </a:r>
          </a:p>
          <a:p>
            <a:r>
              <a:rPr lang="en-CA" dirty="0">
                <a:latin typeface="+mn-lt"/>
                <a:sym typeface="Wingdings" panose="05000000000000000000" pitchFamily="2" charset="2"/>
              </a:rPr>
              <a:t>Started on 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zoledronate </a:t>
            </a:r>
            <a:r>
              <a:rPr lang="en-CA" dirty="0" err="1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i.v.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 every 4 weeks </a:t>
            </a:r>
            <a:r>
              <a:rPr lang="en-CA" dirty="0">
                <a:latin typeface="+mn-lt"/>
                <a:sym typeface="Wingdings" panose="05000000000000000000" pitchFamily="2" charset="2"/>
              </a:rPr>
              <a:t>to reduce bone complications (fracture, spinal cord compression, high calcium)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7A7165-C833-499A-7B1F-159039C4A960}"/>
              </a:ext>
            </a:extLst>
          </p:cNvPr>
          <p:cNvGrpSpPr/>
          <p:nvPr/>
        </p:nvGrpSpPr>
        <p:grpSpPr>
          <a:xfrm>
            <a:off x="0" y="2060848"/>
            <a:ext cx="9144000" cy="1015663"/>
            <a:chOff x="-41072" y="1701464"/>
            <a:chExt cx="9144000" cy="10156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A3FA8CD-C0D0-46E0-F7A0-ABF4F0163B9F}"/>
                </a:ext>
              </a:extLst>
            </p:cNvPr>
            <p:cNvGrpSpPr/>
            <p:nvPr/>
          </p:nvGrpSpPr>
          <p:grpSpPr>
            <a:xfrm>
              <a:off x="-41072" y="1701464"/>
              <a:ext cx="4128836" cy="1015663"/>
              <a:chOff x="1146552" y="2997608"/>
              <a:chExt cx="4128836" cy="101566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A5296E-B8FF-DD0D-7101-64139F9E359C}"/>
                  </a:ext>
                </a:extLst>
              </p:cNvPr>
              <p:cNvSpPr txBox="1"/>
              <p:nvPr/>
            </p:nvSpPr>
            <p:spPr>
              <a:xfrm>
                <a:off x="1146552" y="2997608"/>
                <a:ext cx="208823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solidFill>
                      <a:srgbClr val="8F001A"/>
                    </a:solidFill>
                    <a:latin typeface="+mn-lt"/>
                  </a:rPr>
                  <a:t>Pembrolizumab 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+</a:t>
                </a:r>
              </a:p>
              <a:p>
                <a:pPr algn="ctr"/>
                <a:r>
                  <a:rPr lang="en-CA" sz="2000" dirty="0">
                    <a:latin typeface="+mn-lt"/>
                  </a:rPr>
                  <a:t>Chemotherapy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E31C52B-E516-C2CF-7515-B5CEDE644A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0240" y="3505439"/>
                <a:ext cx="108012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46838E-5F65-393D-1334-80D3608B763F}"/>
                  </a:ext>
                </a:extLst>
              </p:cNvPr>
              <p:cNvSpPr txBox="1"/>
              <p:nvPr/>
            </p:nvSpPr>
            <p:spPr>
              <a:xfrm>
                <a:off x="3979244" y="3302831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latin typeface="+mn-lt"/>
                  </a:rPr>
                  <a:t>Surgery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BB86F3-C16F-E461-2E5D-98D652299B71}"/>
                </a:ext>
              </a:extLst>
            </p:cNvPr>
            <p:cNvSpPr txBox="1"/>
            <p:nvPr/>
          </p:nvSpPr>
          <p:spPr>
            <a:xfrm>
              <a:off x="5034984" y="1845480"/>
              <a:ext cx="406794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8F001A"/>
                  </a:solidFill>
                  <a:latin typeface="+mn-lt"/>
                </a:rPr>
                <a:t>Pembrolizumab + capecitabine </a:t>
              </a:r>
            </a:p>
            <a:p>
              <a:pPr algn="ctr"/>
              <a:r>
                <a:rPr lang="en-CA" sz="2000" dirty="0">
                  <a:solidFill>
                    <a:srgbClr val="8F001A"/>
                  </a:solidFill>
                  <a:latin typeface="+mn-lt"/>
                </a:rPr>
                <a:t>(6 </a:t>
              </a:r>
              <a:r>
                <a:rPr lang="en-CA" sz="2000" dirty="0" err="1">
                  <a:solidFill>
                    <a:srgbClr val="8F001A"/>
                  </a:solidFill>
                  <a:latin typeface="+mn-lt"/>
                </a:rPr>
                <a:t>mo</a:t>
              </a:r>
              <a:r>
                <a:rPr lang="en-CA" sz="2000" dirty="0">
                  <a:solidFill>
                    <a:srgbClr val="8F001A"/>
                  </a:solidFill>
                  <a:latin typeface="+mn-lt"/>
                </a:rPr>
                <a:t>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A215D48-AD09-FB27-32F2-B3B3DDD5A9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4864" y="2206742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C46CCC-7B3F-171B-D07F-B64D33DAF1B4}"/>
              </a:ext>
            </a:extLst>
          </p:cNvPr>
          <p:cNvSpPr txBox="1"/>
          <p:nvPr/>
        </p:nvSpPr>
        <p:spPr>
          <a:xfrm>
            <a:off x="4067944" y="2204864"/>
            <a:ext cx="8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C00000"/>
                </a:solidFill>
                <a:latin typeface="+mn-lt"/>
              </a:rPr>
              <a:t>RCB-3</a:t>
            </a:r>
          </a:p>
        </p:txBody>
      </p:sp>
    </p:spTree>
    <p:extLst>
      <p:ext uri="{BB962C8B-B14F-4D97-AF65-F5344CB8AC3E}">
        <p14:creationId xmlns:p14="http://schemas.microsoft.com/office/powerpoint/2010/main" val="2656736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4EE38-0934-BBA0-C2AB-1905ED2E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407722" cy="864096"/>
          </a:xfrm>
        </p:spPr>
        <p:txBody>
          <a:bodyPr/>
          <a:lstStyle/>
          <a:p>
            <a:r>
              <a:rPr lang="en-CA" dirty="0"/>
              <a:t>Case 1 – Scenario 2 – What to do for 1L treatment if already had immunotherapy before?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9BB2-3D1D-20D2-BC60-8E5964063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835696"/>
            <a:ext cx="8208912" cy="3753544"/>
          </a:xfrm>
        </p:spPr>
        <p:txBody>
          <a:bodyPr/>
          <a:lstStyle/>
          <a:p>
            <a:r>
              <a:rPr lang="en-CA" dirty="0">
                <a:latin typeface="+mn-lt"/>
              </a:rPr>
              <a:t>Medical oncologist presented the following options:</a:t>
            </a:r>
          </a:p>
          <a:p>
            <a:pPr lvl="1"/>
            <a:r>
              <a:rPr lang="en-CA" dirty="0">
                <a:latin typeface="+mn-lt"/>
                <a:sym typeface="Wingdings" panose="05000000000000000000" pitchFamily="2" charset="2"/>
              </a:rPr>
              <a:t>Try one line of chemotherapy, and then opt for Sacituzumab </a:t>
            </a:r>
            <a:r>
              <a:rPr lang="en-CA" dirty="0" err="1">
                <a:latin typeface="+mn-lt"/>
                <a:sym typeface="Wingdings" panose="05000000000000000000" pitchFamily="2" charset="2"/>
              </a:rPr>
              <a:t>govitecan</a:t>
            </a:r>
            <a:r>
              <a:rPr lang="en-CA" dirty="0">
                <a:latin typeface="+mn-lt"/>
                <a:sym typeface="Wingdings" panose="05000000000000000000" pitchFamily="2" charset="2"/>
              </a:rPr>
              <a:t> if chemotherapy stops working</a:t>
            </a:r>
          </a:p>
          <a:p>
            <a:pPr lvl="1"/>
            <a:r>
              <a:rPr lang="en-CA" dirty="0">
                <a:latin typeface="+mn-lt"/>
                <a:sym typeface="Wingdings" panose="05000000000000000000" pitchFamily="2" charset="2"/>
              </a:rPr>
              <a:t>Clinical trial</a:t>
            </a:r>
          </a:p>
          <a:p>
            <a:pPr lvl="2"/>
            <a:r>
              <a:rPr lang="en-CA" dirty="0">
                <a:latin typeface="+mn-lt"/>
                <a:sym typeface="Wingdings" panose="05000000000000000000" pitchFamily="2" charset="2"/>
              </a:rPr>
              <a:t>Access approved antibody-drug conjugates (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Sacituzumab</a:t>
            </a:r>
            <a:r>
              <a:rPr lang="en-CA" dirty="0">
                <a:latin typeface="+mn-lt"/>
                <a:sym typeface="Wingdings" panose="05000000000000000000" pitchFamily="2" charset="2"/>
              </a:rPr>
              <a:t>) +/- immunotherapy sooner</a:t>
            </a:r>
          </a:p>
          <a:p>
            <a:pPr lvl="2"/>
            <a:r>
              <a:rPr lang="en-CA" dirty="0">
                <a:latin typeface="+mn-lt"/>
                <a:sym typeface="Wingdings" panose="05000000000000000000" pitchFamily="2" charset="2"/>
              </a:rPr>
              <a:t>Access new (not yet fully proven, but promising) antibody-drug conjugates (e.g., 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Dato-</a:t>
            </a:r>
            <a:r>
              <a:rPr lang="en-CA" dirty="0" err="1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Dxd</a:t>
            </a:r>
            <a:r>
              <a:rPr lang="en-CA" dirty="0">
                <a:latin typeface="+mn-lt"/>
                <a:sym typeface="Wingdings" panose="05000000000000000000" pitchFamily="2" charset="2"/>
              </a:rPr>
              <a:t>) +/- immunotherapy</a:t>
            </a:r>
          </a:p>
          <a:p>
            <a:pPr lvl="2"/>
            <a:r>
              <a:rPr lang="en-CA" dirty="0">
                <a:latin typeface="+mn-lt"/>
                <a:sym typeface="Wingdings" panose="05000000000000000000" pitchFamily="2" charset="2"/>
              </a:rPr>
              <a:t>Guide TNBC therapy by </a:t>
            </a:r>
            <a:r>
              <a:rPr lang="en-CA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molecular subtype</a:t>
            </a:r>
          </a:p>
        </p:txBody>
      </p:sp>
    </p:spTree>
    <p:extLst>
      <p:ext uri="{BB962C8B-B14F-4D97-AF65-F5344CB8AC3E}">
        <p14:creationId xmlns:p14="http://schemas.microsoft.com/office/powerpoint/2010/main" val="1140283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5B93-8A25-4F81-5DD0-99AFEC21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Distribution of breast cancer subtypes and ethnicity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B7FAC-5931-8628-138E-779980455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700213"/>
            <a:ext cx="7128792" cy="42132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5D785-ADFB-50AE-7AAC-E59F9F6FDA4D}"/>
              </a:ext>
            </a:extLst>
          </p:cNvPr>
          <p:cNvSpPr txBox="1"/>
          <p:nvPr/>
        </p:nvSpPr>
        <p:spPr>
          <a:xfrm>
            <a:off x="2951820" y="63286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Howard FM &amp; Olopade OI.  The CA Journal. 2021</a:t>
            </a:r>
          </a:p>
        </p:txBody>
      </p:sp>
    </p:spTree>
    <p:extLst>
      <p:ext uri="{BB962C8B-B14F-4D97-AF65-F5344CB8AC3E}">
        <p14:creationId xmlns:p14="http://schemas.microsoft.com/office/powerpoint/2010/main" val="2188250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E390-061C-443A-714B-3002E9D04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335714" cy="864096"/>
          </a:xfrm>
        </p:spPr>
        <p:txBody>
          <a:bodyPr/>
          <a:lstStyle/>
          <a:p>
            <a:r>
              <a:rPr lang="en-CA" dirty="0"/>
              <a:t>Activity of Dato-</a:t>
            </a:r>
            <a:r>
              <a:rPr lang="en-CA" dirty="0" err="1"/>
              <a:t>Dxd</a:t>
            </a:r>
            <a:r>
              <a:rPr lang="en-CA" dirty="0"/>
              <a:t> + immunotherapy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2D04A7-F136-389D-257E-11A93119E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17" y="1628800"/>
            <a:ext cx="8645566" cy="340526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BAA2CB1-0098-0902-6669-2D8E98186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539172"/>
              </p:ext>
            </p:extLst>
          </p:nvPr>
        </p:nvGraphicFramePr>
        <p:xfrm>
          <a:off x="646412" y="5256662"/>
          <a:ext cx="7851176" cy="706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1865327816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116780889"/>
                    </a:ext>
                  </a:extLst>
                </a:gridCol>
                <a:gridCol w="4250776">
                  <a:extLst>
                    <a:ext uri="{9D8B030D-6E8A-4147-A177-3AD203B41FA5}">
                      <a16:colId xmlns:a16="http://schemas.microsoft.com/office/drawing/2014/main" val="2743088676"/>
                    </a:ext>
                  </a:extLst>
                </a:gridCol>
              </a:tblGrid>
              <a:tr h="196861">
                <a:tc>
                  <a:txBody>
                    <a:bodyPr/>
                    <a:lstStyle/>
                    <a:p>
                      <a:pPr algn="ctr"/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rgbClr val="C00000"/>
                          </a:solidFill>
                        </a:rPr>
                        <a:t>Dato-</a:t>
                      </a:r>
                      <a:r>
                        <a:rPr lang="en-CA" sz="1600" dirty="0" err="1">
                          <a:solidFill>
                            <a:srgbClr val="C00000"/>
                          </a:solidFill>
                        </a:rPr>
                        <a:t>Dxd</a:t>
                      </a:r>
                      <a:r>
                        <a:rPr lang="en-CA" sz="1600" dirty="0">
                          <a:solidFill>
                            <a:srgbClr val="C00000"/>
                          </a:solidFill>
                        </a:rPr>
                        <a:t> + durvalumab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rgbClr val="C00000"/>
                          </a:solidFill>
                        </a:rPr>
                        <a:t>Chemo + pembrolizumab (PD-L1 ≥ 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929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rgbClr val="C00000"/>
                          </a:solidFill>
                        </a:rPr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0" kern="0" dirty="0">
                          <a:solidFill>
                            <a:schemeClr val="tx1"/>
                          </a:solidFill>
                        </a:rPr>
                        <a:t>73.6%</a:t>
                      </a:r>
                      <a:r>
                        <a:rPr lang="en-CA" sz="1600" b="1" kern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52.7%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306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871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4416EF-BFE3-5BA6-A7EB-74DF3926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191698" cy="864096"/>
          </a:xfrm>
        </p:spPr>
        <p:txBody>
          <a:bodyPr/>
          <a:lstStyle/>
          <a:p>
            <a:r>
              <a:rPr lang="en-US" dirty="0"/>
              <a:t>All TNBC are not the same. Molecular subtypes and potential therapy targets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E8F22-996B-4B85-F71E-5C7A86612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43" y="1700809"/>
            <a:ext cx="6473511" cy="402976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21528-0DE6-1DFB-72E5-8C4F3FA36C27}"/>
              </a:ext>
            </a:extLst>
          </p:cNvPr>
          <p:cNvSpPr txBox="1"/>
          <p:nvPr/>
        </p:nvSpPr>
        <p:spPr>
          <a:xfrm>
            <a:off x="2753798" y="6381328"/>
            <a:ext cx="36364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Nunnery SE, Mayer IA, Balko JM. The CA Journal. 2021</a:t>
            </a:r>
          </a:p>
        </p:txBody>
      </p:sp>
    </p:spTree>
    <p:extLst>
      <p:ext uri="{BB962C8B-B14F-4D97-AF65-F5344CB8AC3E}">
        <p14:creationId xmlns:p14="http://schemas.microsoft.com/office/powerpoint/2010/main" val="2527046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2786064"/>
            <a:ext cx="5488409" cy="242218"/>
          </a:xfrm>
        </p:spPr>
        <p:txBody>
          <a:bodyPr/>
          <a:lstStyle/>
          <a:p>
            <a:r>
              <a:rPr lang="en-US" sz="492" dirty="0">
                <a:latin typeface="Arial" charset="0"/>
                <a:ea typeface="+mn-ea"/>
                <a:cs typeface="+mn-cs"/>
              </a:rPr>
              <a:t>FUTURE-SUPER Study Design (NCT04395989)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 bwMode="auto">
          <a:xfrm>
            <a:off x="195293" y="857250"/>
            <a:ext cx="8769195" cy="438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E788D9-A247-0AEF-7918-B0F9FE33E27E}"/>
              </a:ext>
            </a:extLst>
          </p:cNvPr>
          <p:cNvSpPr txBox="1"/>
          <p:nvPr/>
        </p:nvSpPr>
        <p:spPr>
          <a:xfrm>
            <a:off x="1111724" y="5517232"/>
            <a:ext cx="7060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FF0000"/>
                </a:solidFill>
                <a:latin typeface="+mn-lt"/>
              </a:rPr>
              <a:t>Current 1L SOC pembrolizumab + chemo in PD-L1 CPS ≥ 10% patients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015BA-3184-94E0-2630-F196218B5FBF}"/>
              </a:ext>
            </a:extLst>
          </p:cNvPr>
          <p:cNvSpPr/>
          <p:nvPr/>
        </p:nvSpPr>
        <p:spPr>
          <a:xfrm>
            <a:off x="3153415" y="2786063"/>
            <a:ext cx="2930753" cy="26532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AC696-36B0-639E-3F2E-838DC6E7B1D1}"/>
              </a:ext>
            </a:extLst>
          </p:cNvPr>
          <p:cNvSpPr txBox="1"/>
          <p:nvPr/>
        </p:nvSpPr>
        <p:spPr>
          <a:xfrm>
            <a:off x="1268427" y="5057081"/>
            <a:ext cx="61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N=3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CB674-51E2-D924-F4E1-6C58D336A1DE}"/>
              </a:ext>
            </a:extLst>
          </p:cNvPr>
          <p:cNvSpPr txBox="1"/>
          <p:nvPr/>
        </p:nvSpPr>
        <p:spPr>
          <a:xfrm>
            <a:off x="2339752" y="5075892"/>
            <a:ext cx="81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N=18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62BE5-4EAC-B59A-144B-1AD4F55D3950}"/>
              </a:ext>
            </a:extLst>
          </p:cNvPr>
          <p:cNvSpPr txBox="1"/>
          <p:nvPr/>
        </p:nvSpPr>
        <p:spPr>
          <a:xfrm>
            <a:off x="3489638" y="5069952"/>
            <a:ext cx="81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N=59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36F81-E9FE-1083-6FA6-E341FCEA9477}"/>
              </a:ext>
            </a:extLst>
          </p:cNvPr>
          <p:cNvSpPr txBox="1"/>
          <p:nvPr/>
        </p:nvSpPr>
        <p:spPr>
          <a:xfrm>
            <a:off x="4933054" y="5053571"/>
            <a:ext cx="93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/>
              <a:t>N=58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09384-E427-5025-9CF1-D5750BA2C5DD}"/>
              </a:ext>
            </a:extLst>
          </p:cNvPr>
          <p:cNvSpPr txBox="1"/>
          <p:nvPr/>
        </p:nvSpPr>
        <p:spPr>
          <a:xfrm>
            <a:off x="5960636" y="5014529"/>
            <a:ext cx="2547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+mn-lt"/>
              </a:rPr>
              <a:t> </a:t>
            </a:r>
            <a:r>
              <a:rPr lang="en-CA" sz="1000" dirty="0">
                <a:latin typeface="+mn-lt"/>
              </a:rPr>
              <a:t>(see LAR PI3K/</a:t>
            </a:r>
            <a:r>
              <a:rPr lang="en-CA" sz="1000" dirty="0" err="1">
                <a:latin typeface="+mn-lt"/>
              </a:rPr>
              <a:t>AKTmut</a:t>
            </a:r>
            <a:r>
              <a:rPr lang="en-CA" sz="1000" dirty="0">
                <a:latin typeface="+mn-lt"/>
              </a:rPr>
              <a:t> for sample size)</a:t>
            </a:r>
            <a:endParaRPr lang="en-CA" sz="20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33082-EEF4-A855-9415-436AA71561F5}"/>
              </a:ext>
            </a:extLst>
          </p:cNvPr>
          <p:cNvSpPr txBox="1"/>
          <p:nvPr/>
        </p:nvSpPr>
        <p:spPr>
          <a:xfrm>
            <a:off x="3104677" y="6237312"/>
            <a:ext cx="293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Shao, Zhi-Ming et al. ASCO 2023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2786064"/>
            <a:ext cx="5488409" cy="242218"/>
          </a:xfrm>
        </p:spPr>
        <p:txBody>
          <a:bodyPr/>
          <a:lstStyle/>
          <a:p>
            <a:r>
              <a:rPr lang="en-US" sz="492" dirty="0"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9"/>
          <a:stretch/>
        </p:blipFill>
        <p:spPr bwMode="auto">
          <a:xfrm>
            <a:off x="1886" y="527708"/>
            <a:ext cx="9142113" cy="517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72998" y="5706071"/>
            <a:ext cx="8585810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4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F8B9-A2F4-1D0F-7AF1-B61A3527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about HER-2 “low” TNBC?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3E7AA-9A89-C367-4046-E12223FDC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  <a:latin typeface="+mn-lt"/>
              </a:rPr>
              <a:t>Up to 50% of breast cancers can have HER-2 low status (including ER+ and ER- breast cancers)</a:t>
            </a:r>
          </a:p>
        </p:txBody>
      </p:sp>
      <p:pic>
        <p:nvPicPr>
          <p:cNvPr id="5" name="Picture 4" descr="A pie chart with numbers and symbols&#10;&#10;Description automatically generated">
            <a:extLst>
              <a:ext uri="{FF2B5EF4-FFF2-40B4-BE49-F238E27FC236}">
                <a16:creationId xmlns:a16="http://schemas.microsoft.com/office/drawing/2014/main" id="{22912410-C205-B358-E8CB-40944593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5"/>
          <a:stretch/>
        </p:blipFill>
        <p:spPr>
          <a:xfrm>
            <a:off x="1187624" y="2708920"/>
            <a:ext cx="2987824" cy="3380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37A4E-ED4D-C4BB-5A79-733863EA1352}"/>
              </a:ext>
            </a:extLst>
          </p:cNvPr>
          <p:cNvSpPr txBox="1"/>
          <p:nvPr/>
        </p:nvSpPr>
        <p:spPr>
          <a:xfrm>
            <a:off x="4447964" y="3861048"/>
            <a:ext cx="44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C00000"/>
                </a:solidFill>
                <a:latin typeface="+mn-lt"/>
              </a:rPr>
              <a:t>In this Austrian study, 32.5% (104/320) of TNBC considered HER-2 low!</a:t>
            </a:r>
            <a:endParaRPr lang="en-CA" sz="2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4D0B8-60CD-241B-04CA-546B16808307}"/>
              </a:ext>
            </a:extLst>
          </p:cNvPr>
          <p:cNvSpPr txBox="1"/>
          <p:nvPr/>
        </p:nvSpPr>
        <p:spPr>
          <a:xfrm>
            <a:off x="2447764" y="6277381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err="1"/>
              <a:t>Gampenrieder</a:t>
            </a:r>
            <a:r>
              <a:rPr lang="en-CA" sz="1400" dirty="0"/>
              <a:t> SP et al. Breast Cancer Research. 2021. </a:t>
            </a:r>
          </a:p>
        </p:txBody>
      </p:sp>
    </p:spTree>
    <p:extLst>
      <p:ext uri="{BB962C8B-B14F-4D97-AF65-F5344CB8AC3E}">
        <p14:creationId xmlns:p14="http://schemas.microsoft.com/office/powerpoint/2010/main" val="30270194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F0CE-DDD2-5283-2C2D-CB6FE5DC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Trastuzumab-</a:t>
            </a:r>
            <a:r>
              <a:rPr lang="en-CA" dirty="0" err="1"/>
              <a:t>Dxd</a:t>
            </a:r>
            <a:r>
              <a:rPr lang="en-CA" dirty="0"/>
              <a:t> delivers chemo to HER-2 expressing cells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38C9B3-6153-7F80-93FF-CAA097A64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67" y="1844824"/>
            <a:ext cx="8670499" cy="3384376"/>
          </a:xfrm>
        </p:spPr>
      </p:pic>
    </p:spTree>
    <p:extLst>
      <p:ext uri="{BB962C8B-B14F-4D97-AF65-F5344CB8AC3E}">
        <p14:creationId xmlns:p14="http://schemas.microsoft.com/office/powerpoint/2010/main" val="9089707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692E8-AF74-E64E-AA33-46E9A66D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335714" cy="864096"/>
          </a:xfrm>
        </p:spPr>
        <p:txBody>
          <a:bodyPr/>
          <a:lstStyle/>
          <a:p>
            <a:pPr algn="ctr"/>
            <a:r>
              <a:rPr lang="en-CA" dirty="0"/>
              <a:t>Activity of Trastuzumab-</a:t>
            </a:r>
            <a:r>
              <a:rPr lang="en-CA" dirty="0" err="1"/>
              <a:t>Dxd</a:t>
            </a:r>
            <a:r>
              <a:rPr lang="en-CA" dirty="0"/>
              <a:t> (T-</a:t>
            </a:r>
            <a:r>
              <a:rPr lang="en-CA" dirty="0" err="1"/>
              <a:t>Dxd</a:t>
            </a:r>
            <a:r>
              <a:rPr lang="en-CA" dirty="0"/>
              <a:t>) in HER-low TNBC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724C1-28B8-5C2F-E530-E0CB6C89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09694"/>
            <a:ext cx="4913796" cy="2827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7A594-89B5-0404-B8B4-C902EB016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3964486"/>
            <a:ext cx="4596067" cy="269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25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D8B2-48BC-E4FA-665F-E5179ED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T-</a:t>
            </a:r>
            <a:r>
              <a:rPr lang="en-CA" dirty="0" err="1"/>
              <a:t>Dxd</a:t>
            </a:r>
            <a:r>
              <a:rPr lang="en-CA" dirty="0"/>
              <a:t> has promising activity against </a:t>
            </a:r>
            <a:r>
              <a:rPr lang="en-CA" u="sng" dirty="0"/>
              <a:t>asymptomatic</a:t>
            </a:r>
            <a:r>
              <a:rPr lang="en-CA" dirty="0"/>
              <a:t> brain metastases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9B62D-B4DE-B5AC-A61F-1DE06752F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0FA29-65BF-2E1A-511B-C3E491A5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554"/>
            <a:ext cx="9144000" cy="2572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622BC-6566-FDC0-41CB-82CCAE0126B0}"/>
              </a:ext>
            </a:extLst>
          </p:cNvPr>
          <p:cNvSpPr txBox="1"/>
          <p:nvPr/>
        </p:nvSpPr>
        <p:spPr>
          <a:xfrm>
            <a:off x="2915816" y="6237312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/>
              <a:t>Tsurutani</a:t>
            </a:r>
            <a:r>
              <a:rPr lang="en-CA" sz="1400" dirty="0"/>
              <a:t> J et al. ESMO 2023. Abs 388P</a:t>
            </a:r>
          </a:p>
        </p:txBody>
      </p:sp>
    </p:spTree>
    <p:extLst>
      <p:ext uri="{BB962C8B-B14F-4D97-AF65-F5344CB8AC3E}">
        <p14:creationId xmlns:p14="http://schemas.microsoft.com/office/powerpoint/2010/main" val="606711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D8B2-48BC-E4FA-665F-E5179ED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T-</a:t>
            </a:r>
            <a:r>
              <a:rPr lang="en-CA" dirty="0" err="1"/>
              <a:t>Dxd</a:t>
            </a:r>
            <a:r>
              <a:rPr lang="en-CA" dirty="0"/>
              <a:t> has promising activity against </a:t>
            </a:r>
            <a:r>
              <a:rPr lang="en-CA" u="sng" dirty="0"/>
              <a:t>asymptomatic</a:t>
            </a:r>
            <a:r>
              <a:rPr lang="en-CA" dirty="0"/>
              <a:t> brain metastases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048432-C43B-3A36-8B1C-6A9EEB2FB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5" y="1680186"/>
            <a:ext cx="6912768" cy="42250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26631D-2BB7-5C0F-6F63-69693F6212AE}"/>
              </a:ext>
            </a:extLst>
          </p:cNvPr>
          <p:cNvSpPr txBox="1"/>
          <p:nvPr/>
        </p:nvSpPr>
        <p:spPr>
          <a:xfrm>
            <a:off x="2915816" y="6237312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/>
              <a:t>Tsurutani</a:t>
            </a:r>
            <a:r>
              <a:rPr lang="en-CA" sz="1400" dirty="0"/>
              <a:t> J et al. ESMO 2023. Abs 388P</a:t>
            </a:r>
          </a:p>
        </p:txBody>
      </p:sp>
    </p:spTree>
    <p:extLst>
      <p:ext uri="{BB962C8B-B14F-4D97-AF65-F5344CB8AC3E}">
        <p14:creationId xmlns:p14="http://schemas.microsoft.com/office/powerpoint/2010/main" val="17175486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BCCA-276F-E174-2D79-5BB7D5BB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92696"/>
            <a:ext cx="8335714" cy="864096"/>
          </a:xfrm>
        </p:spPr>
        <p:txBody>
          <a:bodyPr/>
          <a:lstStyle/>
          <a:p>
            <a:r>
              <a:rPr lang="en-CA" dirty="0"/>
              <a:t>Can patients benefit from Antibody-Drug Conjugate (ADC) after prior ADC?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E5CD8F-2B4A-B93A-277D-69EE44EBE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50" y="1700808"/>
            <a:ext cx="5011687" cy="45365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61D75-8FDA-0B19-E524-41C6F55DEE25}"/>
              </a:ext>
            </a:extLst>
          </p:cNvPr>
          <p:cNvSpPr txBox="1"/>
          <p:nvPr/>
        </p:nvSpPr>
        <p:spPr>
          <a:xfrm>
            <a:off x="2699791" y="6309320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 err="1"/>
              <a:t>Abelman</a:t>
            </a:r>
            <a:r>
              <a:rPr lang="en-CA" sz="1200" dirty="0"/>
              <a:t> RO et al. SABCS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3E409-DC62-6206-4642-76B5A10532E6}"/>
              </a:ext>
            </a:extLst>
          </p:cNvPr>
          <p:cNvSpPr txBox="1"/>
          <p:nvPr/>
        </p:nvSpPr>
        <p:spPr>
          <a:xfrm>
            <a:off x="5580112" y="2996952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00000"/>
                </a:solidFill>
                <a:latin typeface="+mn-lt"/>
              </a:rPr>
              <a:t>Definitely some cross-resistance even if different target and payload</a:t>
            </a:r>
          </a:p>
        </p:txBody>
      </p:sp>
    </p:spTree>
    <p:extLst>
      <p:ext uri="{BB962C8B-B14F-4D97-AF65-F5344CB8AC3E}">
        <p14:creationId xmlns:p14="http://schemas.microsoft.com/office/powerpoint/2010/main" val="416362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2C5CE-A8D1-933D-F1F8-770CA575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21785"/>
            <a:ext cx="6686928" cy="4455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EB6DB-B0C7-8869-DE91-AE1DC917490D}"/>
              </a:ext>
            </a:extLst>
          </p:cNvPr>
          <p:cNvSpPr txBox="1"/>
          <p:nvPr/>
        </p:nvSpPr>
        <p:spPr>
          <a:xfrm>
            <a:off x="2951820" y="6328620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Howard FM &amp; Olopade OI.  The CA Journal. 2021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093DD5C-966B-51EC-05D3-040C00DD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00986"/>
            <a:ext cx="7774632" cy="864096"/>
          </a:xfrm>
        </p:spPr>
        <p:txBody>
          <a:bodyPr/>
          <a:lstStyle/>
          <a:p>
            <a:r>
              <a:rPr lang="en-CA"/>
              <a:t>Race-based incidence </a:t>
            </a:r>
            <a:r>
              <a:rPr lang="en-CA" dirty="0"/>
              <a:t>rates of TNBC </a:t>
            </a:r>
          </a:p>
        </p:txBody>
      </p:sp>
    </p:spTree>
    <p:extLst>
      <p:ext uri="{BB962C8B-B14F-4D97-AF65-F5344CB8AC3E}">
        <p14:creationId xmlns:p14="http://schemas.microsoft.com/office/powerpoint/2010/main" val="5113685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0DEAE-4A57-07D6-C490-F2BA2F1E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Metastatic TNBC algorithm</a:t>
            </a:r>
          </a:p>
        </p:txBody>
      </p:sp>
      <p:pic>
        <p:nvPicPr>
          <p:cNvPr id="4" name="Screen Shot 2021-12-07 at 10.00.19 .png" descr="Screen Shot 2021-12-07 at 10.00.19 .png">
            <a:extLst>
              <a:ext uri="{FF2B5EF4-FFF2-40B4-BE49-F238E27FC236}">
                <a16:creationId xmlns:a16="http://schemas.microsoft.com/office/drawing/2014/main" id="{D1226842-0D41-1831-C084-448945337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8"/>
          <a:stretch/>
        </p:blipFill>
        <p:spPr>
          <a:xfrm>
            <a:off x="521804" y="1340770"/>
            <a:ext cx="8010636" cy="45564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26705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A28A-7739-A6E7-4110-C81A11AD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2FD8AB-D6A1-1AD4-39E6-F65250FCA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400" dirty="0">
                <a:solidFill>
                  <a:srgbClr val="C00000"/>
                </a:solidFill>
              </a:rPr>
              <a:t>Thanks to CBCN for the opportunity to speak</a:t>
            </a:r>
          </a:p>
          <a:p>
            <a:r>
              <a:rPr lang="en-CA" sz="2400" dirty="0">
                <a:solidFill>
                  <a:srgbClr val="C0000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26442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28770-10E8-F895-D16D-C41BBA91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 distribution of TNBC</a:t>
            </a: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B284EA63-0DF7-A4E9-C933-989921BBA3C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69565"/>
          <a:stretch/>
        </p:blipFill>
        <p:spPr>
          <a:xfrm>
            <a:off x="297414" y="1481619"/>
            <a:ext cx="4474512" cy="2134961"/>
          </a:xfrm>
          <a:prstGeom prst="rect">
            <a:avLst/>
          </a:prstGeom>
          <a:ln>
            <a:noFill/>
          </a:ln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109E57B5-31F2-CB0B-6B1B-0B0C4AE3FA5E}"/>
              </a:ext>
            </a:extLst>
          </p:cNvPr>
          <p:cNvSpPr txBox="1"/>
          <p:nvPr/>
        </p:nvSpPr>
        <p:spPr>
          <a:xfrm>
            <a:off x="4758290" y="5278994"/>
            <a:ext cx="3563904" cy="37051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000" strike="noStrike" spc="-1" dirty="0">
                <a:latin typeface="Times" panose="02020603050405020304" pitchFamily="18" charset="0"/>
                <a:cs typeface="Times" panose="02020603050405020304" pitchFamily="18" charset="0"/>
              </a:rPr>
              <a:t>CA A Cancer J Clinicians, Volume: 72, Issue: 6, Pages: 524-541, First published: 03 October 2022, DOI: (10.3322/caac.21754) </a:t>
            </a: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568DA572-61B9-7981-F4BB-3D02EAFD242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64235"/>
          <a:stretch/>
        </p:blipFill>
        <p:spPr bwMode="auto">
          <a:xfrm>
            <a:off x="4572000" y="2204864"/>
            <a:ext cx="4474512" cy="255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Main graphic">
            <a:extLst>
              <a:ext uri="{FF2B5EF4-FFF2-40B4-BE49-F238E27FC236}">
                <a16:creationId xmlns:a16="http://schemas.microsoft.com/office/drawing/2014/main" id="{7ACED251-36EE-5628-5DE9-1F1E8C5AC9C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30869" b="35876"/>
          <a:stretch/>
        </p:blipFill>
        <p:spPr bwMode="auto">
          <a:xfrm>
            <a:off x="297414" y="3760597"/>
            <a:ext cx="4474513" cy="240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41634-7AB8-7E2A-05E0-6953FDA63B2A}"/>
              </a:ext>
            </a:extLst>
          </p:cNvPr>
          <p:cNvSpPr/>
          <p:nvPr/>
        </p:nvSpPr>
        <p:spPr bwMode="auto">
          <a:xfrm>
            <a:off x="3203848" y="2636912"/>
            <a:ext cx="1080120" cy="112368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02CAB5-96AB-0A5B-38FB-D1FA465E1491}"/>
              </a:ext>
            </a:extLst>
          </p:cNvPr>
          <p:cNvSpPr/>
          <p:nvPr/>
        </p:nvSpPr>
        <p:spPr bwMode="auto">
          <a:xfrm>
            <a:off x="3203848" y="4998971"/>
            <a:ext cx="1080120" cy="112368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79D7F-748D-AF8B-5AAD-4F8C1D013F07}"/>
              </a:ext>
            </a:extLst>
          </p:cNvPr>
          <p:cNvSpPr/>
          <p:nvPr/>
        </p:nvSpPr>
        <p:spPr bwMode="auto">
          <a:xfrm>
            <a:off x="7478434" y="3429000"/>
            <a:ext cx="1080120" cy="112368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4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5CDB-BED9-7357-5C4D-52AC0FB1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Survival trends TNBC vs. non-TNBC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621F-4B19-2987-7AE2-F1527E811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16891-D72C-ACA5-A05E-024F2C1B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403648"/>
            <a:ext cx="3467482" cy="4818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D0189-AA6A-AEFB-2F7F-089203B0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53" y="1403648"/>
            <a:ext cx="3576803" cy="4727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50291-F957-F659-7595-9D56757B0FC9}"/>
              </a:ext>
            </a:extLst>
          </p:cNvPr>
          <p:cNvSpPr txBox="1"/>
          <p:nvPr/>
        </p:nvSpPr>
        <p:spPr>
          <a:xfrm>
            <a:off x="2699792" y="629851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Liedtke C et al. J Clin Oncol 2018</a:t>
            </a:r>
          </a:p>
        </p:txBody>
      </p:sp>
    </p:spTree>
    <p:extLst>
      <p:ext uri="{BB962C8B-B14F-4D97-AF65-F5344CB8AC3E}">
        <p14:creationId xmlns:p14="http://schemas.microsoft.com/office/powerpoint/2010/main" val="3214904656"/>
      </p:ext>
    </p:extLst>
  </p:cSld>
  <p:clrMapOvr>
    <a:masterClrMapping/>
  </p:clrMapOvr>
</p:sld>
</file>

<file path=ppt/theme/theme1.xml><?xml version="1.0" encoding="utf-8"?>
<a:theme xmlns:a="http://schemas.openxmlformats.org/drawingml/2006/main" name="uOttawa-powerpoint-template">
  <a:themeElements>
    <a:clrScheme name="Garne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arne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Garn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rne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rn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uOttawa-powerpoint-template.pot</Template>
  <TotalTime>9877</TotalTime>
  <Words>3165</Words>
  <Application>Microsoft Office PowerPoint</Application>
  <PresentationFormat>On-screen Show (4:3)</PresentationFormat>
  <Paragraphs>460</Paragraphs>
  <Slides>71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Aptos</vt:lpstr>
      <vt:lpstr>Arial</vt:lpstr>
      <vt:lpstr>Arial Black</vt:lpstr>
      <vt:lpstr>Calibri</vt:lpstr>
      <vt:lpstr>Cambria Math</vt:lpstr>
      <vt:lpstr>Times</vt:lpstr>
      <vt:lpstr>Times New Roman</vt:lpstr>
      <vt:lpstr>Trebuchet MS</vt:lpstr>
      <vt:lpstr>Verdana</vt:lpstr>
      <vt:lpstr>Wingdings</vt:lpstr>
      <vt:lpstr>uOttawa-powerpoint-template</vt:lpstr>
      <vt:lpstr>PowerPoint Presentation</vt:lpstr>
      <vt:lpstr>Disclosures</vt:lpstr>
      <vt:lpstr>Disclaimer</vt:lpstr>
      <vt:lpstr>Objectives</vt:lpstr>
      <vt:lpstr>TNBC prevalence and definition</vt:lpstr>
      <vt:lpstr>Distribution of breast cancer subtypes and ethnicity</vt:lpstr>
      <vt:lpstr>Race-based incidence rates of TNBC </vt:lpstr>
      <vt:lpstr>Age distribution of TNBC</vt:lpstr>
      <vt:lpstr>Survival trends TNBC vs. non-TNBC</vt:lpstr>
      <vt:lpstr>Case 1</vt:lpstr>
      <vt:lpstr>Case 1</vt:lpstr>
      <vt:lpstr>Neoadjuvant vs. Adjuvant treatment outcomes</vt:lpstr>
      <vt:lpstr>Neoadjuvant vs. Adjuvant treatment outcomes</vt:lpstr>
      <vt:lpstr>Neoadjuvant vs. Adjuvant treatment outcomes</vt:lpstr>
      <vt:lpstr>What is role of neoadjuvant therapy?</vt:lpstr>
      <vt:lpstr>Survival based on pCR  TNBC vs. non-TNBC</vt:lpstr>
      <vt:lpstr>Case 1</vt:lpstr>
      <vt:lpstr>2022 standard (Keynote 522):  Adding immunotherapy to chemotherapy in stage II/III TNBC</vt:lpstr>
      <vt:lpstr>Adding immunotherapy to chemotherapy (Keynote 522): 5-year event-free survival </vt:lpstr>
      <vt:lpstr>Case 1 – Scenario 1 – best case scenario</vt:lpstr>
      <vt:lpstr>Case 1 – Scenario 1</vt:lpstr>
      <vt:lpstr>Do we need pembrolizumab after surgery if pCR?</vt:lpstr>
      <vt:lpstr>Residual cancer burden (RCB) is highly prognostic in TNBC</vt:lpstr>
      <vt:lpstr>Case 1 – Scenario 2</vt:lpstr>
      <vt:lpstr>CREATE-X study (published before KN522): More chemo if residual disease (non-pCR) </vt:lpstr>
      <vt:lpstr>Keynote 522 did not allow combining pembrolizumab w/ capecitabine after surgery</vt:lpstr>
      <vt:lpstr>Case 1 – Scenario 2</vt:lpstr>
      <vt:lpstr>Case 1 – Scenario 2</vt:lpstr>
      <vt:lpstr>How important is immunotherapy given after surgery?</vt:lpstr>
      <vt:lpstr>Is giving adjuvant pembrolizumab useful in non-pCR if not given pre-surgery?</vt:lpstr>
      <vt:lpstr>Adjuvant atezolizumab (immunotherapy) after surgery NOT USEFUL if only given AFTER breast tumour removed</vt:lpstr>
      <vt:lpstr>Case 1 – Scenario 3</vt:lpstr>
      <vt:lpstr>Known germline mutations associated with TNBC</vt:lpstr>
      <vt:lpstr>PARP inhibitors in Homologous Recombination Repair Deficiency (e.g., gBRCA mutation)</vt:lpstr>
      <vt:lpstr>OlympiA: Trial Schema</vt:lpstr>
      <vt:lpstr>OlympiA trial:  Invasive disease-free survival </vt:lpstr>
      <vt:lpstr>OlympiA trial:  Distant disease-free survival</vt:lpstr>
      <vt:lpstr>OlympiA trial:  Overall survival</vt:lpstr>
      <vt:lpstr>Treatment algorithm for early TNBC so far…</vt:lpstr>
      <vt:lpstr>Optimizing current standard of care (SOC) for early-stage TNBC</vt:lpstr>
      <vt:lpstr>Improving outcomes of non-pCR patients</vt:lpstr>
      <vt:lpstr>Other optimizations for early TNBC – Dose-dense anthracycline anyone?</vt:lpstr>
      <vt:lpstr>Other optimizations for early TNBC – Dose-dense (Q2W) anthracycline</vt:lpstr>
      <vt:lpstr>Other optimizations for early TNBC – When is carboplatin required?</vt:lpstr>
      <vt:lpstr>Beyond pCR: Circulating tumor DNA (ctDNA) to improve prediction of outcomes</vt:lpstr>
      <vt:lpstr>Case 2 – Metastatic TNBC (mTNBC) recurrence (no prior PD-L1 / pembro)</vt:lpstr>
      <vt:lpstr>Case 2 – mTNBC 1L treatment</vt:lpstr>
      <vt:lpstr>KEYNOTE-355 – First line (1L) for mTNBC</vt:lpstr>
      <vt:lpstr>Case 2 - Progressed on 1L treatment</vt:lpstr>
      <vt:lpstr>Trop-2 as a target in TNBC</vt:lpstr>
      <vt:lpstr>ASCENT – 2L+ for mTNBC</vt:lpstr>
      <vt:lpstr>ASCENT – 2L+ for mTNBC</vt:lpstr>
      <vt:lpstr>Case 2 - Progressed on 2L treatment</vt:lpstr>
      <vt:lpstr>Case 2 – Novel treatment option after 2L (still in clinical trials)</vt:lpstr>
      <vt:lpstr>Case 2 – Dato-Dxd response rates in heavily pre-treated TNBC</vt:lpstr>
      <vt:lpstr>Case 2 – Dato-Dxd duration of response</vt:lpstr>
      <vt:lpstr>Case 2 – Dato-Dxd Treatment Adverse Events (those found in ≥15% patients)</vt:lpstr>
      <vt:lpstr>Case 1 – Scenario 2 – Metastatic recurrence again (previous PD-L1 tx)</vt:lpstr>
      <vt:lpstr>Case 1 – Scenario 2 – What to do for 1L treatment if already had immunotherapy before?</vt:lpstr>
      <vt:lpstr>Activity of Dato-Dxd + immunotherapy</vt:lpstr>
      <vt:lpstr>All TNBC are not the same. Molecular subtypes and potential therapy targets</vt:lpstr>
      <vt:lpstr>FUTURE-SUPER Study Design (NCT04395989)</vt:lpstr>
      <vt:lpstr>Slide 6</vt:lpstr>
      <vt:lpstr>What about HER-2 “low” TNBC?</vt:lpstr>
      <vt:lpstr>Trastuzumab-Dxd delivers chemo to HER-2 expressing cells</vt:lpstr>
      <vt:lpstr>Activity of Trastuzumab-Dxd (T-Dxd) in HER-low TNBC</vt:lpstr>
      <vt:lpstr>T-Dxd has promising activity against asymptomatic brain metastases</vt:lpstr>
      <vt:lpstr>T-Dxd has promising activity against asymptomatic brain metastases</vt:lpstr>
      <vt:lpstr>Can patients benefit from Antibody-Drug Conjugate (ADC) after prior ADC?</vt:lpstr>
      <vt:lpstr>Metastatic TNBC algorithm</vt:lpstr>
      <vt:lpstr>Questions?</vt:lpstr>
    </vt:vector>
  </TitlesOfParts>
  <Company>University of Ottawa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France Surprenant-Kyte</dc:creator>
  <cp:lastModifiedBy>Terry Ng</cp:lastModifiedBy>
  <cp:revision>120</cp:revision>
  <cp:lastPrinted>2013-11-28T21:12:25Z</cp:lastPrinted>
  <dcterms:created xsi:type="dcterms:W3CDTF">2010-02-26T18:49:55Z</dcterms:created>
  <dcterms:modified xsi:type="dcterms:W3CDTF">2024-04-06T19:54:35Z</dcterms:modified>
</cp:coreProperties>
</file>